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1" r:id="rId15"/>
    <p:sldId id="270" r:id="rId16"/>
    <p:sldId id="274" r:id="rId17"/>
    <p:sldId id="275" r:id="rId18"/>
    <p:sldId id="277" r:id="rId19"/>
    <p:sldId id="280" r:id="rId20"/>
  </p:sldIdLst>
  <p:sldSz cx="6858000" cy="9144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100" d="100"/>
          <a:sy n="100" d="100"/>
        </p:scale>
        <p:origin x="-1224" y="2694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5BD25D-40A5-4A6E-8084-B3A8D66A53BC}" type="datetimeFigureOut">
              <a:rPr lang="en-US" smtClean="0"/>
              <a:t>2/4/2025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E4342F-AA69-48FD-99DD-1E066BA54E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29520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5BD25D-40A5-4A6E-8084-B3A8D66A53BC}" type="datetimeFigureOut">
              <a:rPr lang="en-US" smtClean="0"/>
              <a:t>2/4/2025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E4342F-AA69-48FD-99DD-1E066BA54E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11869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4"/>
            <a:ext cx="1478756" cy="7749117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4"/>
            <a:ext cx="4350544" cy="774911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5BD25D-40A5-4A6E-8084-B3A8D66A53BC}" type="datetimeFigureOut">
              <a:rPr lang="en-US" smtClean="0"/>
              <a:t>2/4/2025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E4342F-AA69-48FD-99DD-1E066BA54E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45431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5BD25D-40A5-4A6E-8084-B3A8D66A53BC}" type="datetimeFigureOut">
              <a:rPr lang="en-US" smtClean="0"/>
              <a:t>2/4/2025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E4342F-AA69-48FD-99DD-1E066BA54E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17107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5BD25D-40A5-4A6E-8084-B3A8D66A53BC}" type="datetimeFigureOut">
              <a:rPr lang="en-US" smtClean="0"/>
              <a:t>2/4/2025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E4342F-AA69-48FD-99DD-1E066BA54E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79260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5BD25D-40A5-4A6E-8084-B3A8D66A53BC}" type="datetimeFigureOut">
              <a:rPr lang="en-US" smtClean="0"/>
              <a:t>2/4/2025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E4342F-AA69-48FD-99DD-1E066BA54E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69547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5BD25D-40A5-4A6E-8084-B3A8D66A53BC}" type="datetimeFigureOut">
              <a:rPr lang="en-US" smtClean="0"/>
              <a:t>2/4/2025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E4342F-AA69-48FD-99DD-1E066BA54E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31006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5BD25D-40A5-4A6E-8084-B3A8D66A53BC}" type="datetimeFigureOut">
              <a:rPr lang="en-US" smtClean="0"/>
              <a:t>2/4/2025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E4342F-AA69-48FD-99DD-1E066BA54E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36349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5BD25D-40A5-4A6E-8084-B3A8D66A53BC}" type="datetimeFigureOut">
              <a:rPr lang="en-US" smtClean="0"/>
              <a:t>2/4/2025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E4342F-AA69-48FD-99DD-1E066BA54E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0981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9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5BD25D-40A5-4A6E-8084-B3A8D66A53BC}" type="datetimeFigureOut">
              <a:rPr lang="en-US" smtClean="0"/>
              <a:t>2/4/2025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E4342F-AA69-48FD-99DD-1E066BA54E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60596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9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5BD25D-40A5-4A6E-8084-B3A8D66A53BC}" type="datetimeFigureOut">
              <a:rPr lang="en-US" smtClean="0"/>
              <a:t>2/4/2025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E4342F-AA69-48FD-99DD-1E066BA54E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10170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5BD25D-40A5-4A6E-8084-B3A8D66A53BC}" type="datetimeFigureOut">
              <a:rPr lang="en-US" smtClean="0"/>
              <a:t>2/4/2025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E4342F-AA69-48FD-99DD-1E066BA54E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86538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2.png"/><Relationship Id="rId7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5" Type="http://schemas.openxmlformats.org/officeDocument/2006/relationships/image" Target="../media/image3.png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5" Type="http://schemas.openxmlformats.org/officeDocument/2006/relationships/image" Target="../media/image3.png"/><Relationship Id="rId4" Type="http://schemas.microsoft.com/office/2007/relationships/hdphoto" Target="../media/hdphoto4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microsoft.com/office/2007/relationships/hdphoto" Target="../media/hdphoto2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microsoft.com/office/2007/relationships/hdphoto" Target="../media/hdphoto2.wd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5" Type="http://schemas.openxmlformats.org/officeDocument/2006/relationships/image" Target="../media/image3.png"/><Relationship Id="rId4" Type="http://schemas.microsoft.com/office/2007/relationships/hdphoto" Target="../media/hdphoto4.wdp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5" Type="http://schemas.openxmlformats.org/officeDocument/2006/relationships/image" Target="../media/image3.png"/><Relationship Id="rId4" Type="http://schemas.microsoft.com/office/2007/relationships/hdphoto" Target="../media/hdphoto4.wdp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microsoft.com/office/2007/relationships/hdphoto" Target="../media/hdphoto2.wdp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5" Type="http://schemas.openxmlformats.org/officeDocument/2006/relationships/image" Target="../media/image3.png"/><Relationship Id="rId4" Type="http://schemas.microsoft.com/office/2007/relationships/hdphoto" Target="../media/hdphoto4.wdp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microsoft.com/office/2007/relationships/hdphoto" Target="../media/hdphoto2.wdp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microsoft.com/office/2007/relationships/hdphoto" Target="../media/hdphoto2.wdp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5" Type="http://schemas.openxmlformats.org/officeDocument/2006/relationships/image" Target="../media/image3.png"/><Relationship Id="rId4" Type="http://schemas.microsoft.com/office/2007/relationships/hdphoto" Target="../media/hdphoto4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5" Type="http://schemas.openxmlformats.org/officeDocument/2006/relationships/image" Target="../media/image3.png"/><Relationship Id="rId4" Type="http://schemas.microsoft.com/office/2007/relationships/hdphoto" Target="../media/hdphoto4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5" Type="http://schemas.openxmlformats.org/officeDocument/2006/relationships/image" Target="../media/image3.png"/><Relationship Id="rId4" Type="http://schemas.microsoft.com/office/2007/relationships/hdphoto" Target="../media/hdphoto4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5" Type="http://schemas.openxmlformats.org/officeDocument/2006/relationships/image" Target="../media/image3.png"/><Relationship Id="rId4" Type="http://schemas.microsoft.com/office/2007/relationships/hdphoto" Target="../media/hdphoto4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microsoft.com/office/2007/relationships/hdphoto" Target="../media/hdphoto2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microsoft.com/office/2007/relationships/hdphoto" Target="../media/hdphoto2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microsoft.com/office/2007/relationships/hdphoto" Target="../media/hdphoto2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5" Type="http://schemas.openxmlformats.org/officeDocument/2006/relationships/image" Target="../media/image3.png"/><Relationship Id="rId4" Type="http://schemas.microsoft.com/office/2007/relationships/hdphoto" Target="../media/hdphoto4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5" Type="http://schemas.openxmlformats.org/officeDocument/2006/relationships/image" Target="../media/image3.png"/><Relationship Id="rId4" Type="http://schemas.microsoft.com/office/2007/relationships/hdphoto" Target="../media/hdphoto4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6858001" cy="916914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8283" l="0" r="100000">
                        <a14:foregroundMark x1="83333" y1="28755" x2="89352" y2="43777"/>
                        <a14:foregroundMark x1="61574" y1="13305" x2="64815" y2="5579"/>
                        <a14:foregroundMark x1="71296" y1="6009" x2="71296" y2="6009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167175" y="443776"/>
            <a:ext cx="3233608" cy="348810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88179">
                        <a14:foregroundMark x1="68850" y1="89485" x2="68850" y2="89056"/>
                        <a14:foregroundMark x1="17572" y1="28541" x2="49521" y2="51717"/>
                        <a14:foregroundMark x1="36581" y1="16953" x2="64537" y2="59013"/>
                        <a14:foregroundMark x1="56390" y1="71030" x2="60703" y2="78541"/>
                        <a14:foregroundMark x1="74121" y1="83476" x2="76997" y2="89914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167175" y="2722251"/>
            <a:ext cx="6113046" cy="406861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4222" b="98222" l="3182" r="93864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3190874" y="2650536"/>
            <a:ext cx="4118441" cy="4212042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512065" y="3467716"/>
            <a:ext cx="4023359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 </a:t>
            </a:r>
            <a:r>
              <a:rPr lang="ru-RU" sz="2800" b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r>
              <a:rPr lang="ru-RU" sz="28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УЧНІВСЬКОГО</a:t>
            </a:r>
          </a:p>
          <a:p>
            <a:pPr algn="ctr"/>
            <a:r>
              <a:rPr lang="ru-RU" sz="2800" b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ПАРЛАМЕНТУ НА</a:t>
            </a:r>
            <a:r>
              <a:rPr lang="ru-RU" sz="28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2023-2024 </a:t>
            </a:r>
            <a:r>
              <a:rPr lang="ru-RU" sz="2800" b="1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н.р</a:t>
            </a:r>
            <a:r>
              <a:rPr lang="ru-RU" sz="28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b="1" u="sng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19839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t="1596" b="1694"/>
          <a:stretch/>
        </p:blipFill>
        <p:spPr>
          <a:xfrm>
            <a:off x="0" y="0"/>
            <a:ext cx="6858000" cy="9144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>
                        <a14:foregroundMark x1="38864" y1="78222" x2="62500" y2="77778"/>
                        <a14:foregroundMark x1="40227" y1="82889" x2="41136" y2="84889"/>
                        <a14:foregroundMark x1="39773" y1="81556" x2="45909" y2="86222"/>
                        <a14:foregroundMark x1="40682" y1="88444" x2="62500" y2="87111"/>
                      </a14:backgroundRemoval>
                    </a14:imgEffect>
                  </a14:imgLayer>
                </a14:imgProps>
              </a:ext>
            </a:extLst>
          </a:blip>
          <a:srcRect b="17007"/>
          <a:stretch/>
        </p:blipFill>
        <p:spPr>
          <a:xfrm>
            <a:off x="-275844" y="-252967"/>
            <a:ext cx="2086356" cy="177087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88179">
                        <a14:foregroundMark x1="68850" y1="89485" x2="68850" y2="89056"/>
                        <a14:foregroundMark x1="17572" y1="28541" x2="49521" y2="51717"/>
                        <a14:foregroundMark x1="36581" y1="16953" x2="64537" y2="59013"/>
                        <a14:foregroundMark x1="56390" y1="71030" x2="60703" y2="78541"/>
                        <a14:foregroundMark x1="74121" y1="83476" x2="76997" y2="89914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767333" y="1"/>
            <a:ext cx="5074539" cy="112019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762249" y="257736"/>
            <a:ext cx="48630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ГРУДЕНЬ</a:t>
            </a:r>
            <a:endParaRPr lang="en-US" b="1" u="sng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87107966"/>
              </p:ext>
            </p:extLst>
          </p:nvPr>
        </p:nvGraphicFramePr>
        <p:xfrm>
          <a:off x="366141" y="1249769"/>
          <a:ext cx="6125717" cy="711694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512064">
                  <a:extLst>
                    <a:ext uri="{9D8B030D-6E8A-4147-A177-3AD203B41FA5}">
                      <a16:colId xmlns="" xmlns:a16="http://schemas.microsoft.com/office/drawing/2014/main" val="2353317587"/>
                    </a:ext>
                  </a:extLst>
                </a:gridCol>
                <a:gridCol w="2750366">
                  <a:extLst>
                    <a:ext uri="{9D8B030D-6E8A-4147-A177-3AD203B41FA5}">
                      <a16:colId xmlns="" xmlns:a16="http://schemas.microsoft.com/office/drawing/2014/main" val="481427331"/>
                    </a:ext>
                  </a:extLst>
                </a:gridCol>
                <a:gridCol w="1331858">
                  <a:extLst>
                    <a:ext uri="{9D8B030D-6E8A-4147-A177-3AD203B41FA5}">
                      <a16:colId xmlns="" xmlns:a16="http://schemas.microsoft.com/office/drawing/2014/main" val="2699883206"/>
                    </a:ext>
                  </a:extLst>
                </a:gridCol>
                <a:gridCol w="1531429">
                  <a:extLst>
                    <a:ext uri="{9D8B030D-6E8A-4147-A177-3AD203B41FA5}">
                      <a16:colId xmlns="" xmlns:a16="http://schemas.microsoft.com/office/drawing/2014/main" val="905457793"/>
                    </a:ext>
                  </a:extLst>
                </a:gridCol>
              </a:tblGrid>
              <a:tr h="83806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№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Зміст  роботи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6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Термін проведення</a:t>
                      </a:r>
                      <a:endParaRPr lang="en-US" sz="16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Відповідальні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3037095934"/>
                  </a:ext>
                </a:extLst>
              </a:tr>
              <a:tr h="470380"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 CYR" panose="02020603050405020304" pitchFamily="18" charset="0"/>
                          <a:ea typeface="+mn-ea"/>
                          <a:cs typeface="Times New Roman CYR" panose="02020603050405020304" pitchFamily="18" charset="0"/>
                        </a:rPr>
                        <a:t>Підготовка</a:t>
                      </a:r>
                      <a:r>
                        <a:rPr lang="ru-RU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Times New Roman CYR" panose="02020603050405020304" pitchFamily="18" charset="0"/>
                          <a:ea typeface="+mn-ea"/>
                          <a:cs typeface="Times New Roman CYR" panose="02020603050405020304" pitchFamily="18" charset="0"/>
                        </a:rPr>
                        <a:t> та участь у «</a:t>
                      </a:r>
                      <a:r>
                        <a:rPr lang="ru-RU" sz="14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 CYR" panose="02020603050405020304" pitchFamily="18" charset="0"/>
                          <a:ea typeface="+mn-ea"/>
                          <a:cs typeface="Times New Roman CYR" panose="02020603050405020304" pitchFamily="18" charset="0"/>
                        </a:rPr>
                        <a:t>Освітньому</a:t>
                      </a:r>
                      <a:r>
                        <a:rPr lang="ru-RU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Times New Roman CYR" panose="02020603050405020304" pitchFamily="18" charset="0"/>
                          <a:ea typeface="+mn-ea"/>
                          <a:cs typeface="Times New Roman CYR" panose="02020603050405020304" pitchFamily="18" charset="0"/>
                        </a:rPr>
                        <a:t> </a:t>
                      </a:r>
                      <a:r>
                        <a:rPr lang="ru-RU" sz="14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 CYR" panose="02020603050405020304" pitchFamily="18" charset="0"/>
                          <a:ea typeface="+mn-ea"/>
                          <a:cs typeface="Times New Roman CYR" panose="02020603050405020304" pitchFamily="18" charset="0"/>
                        </a:rPr>
                        <a:t>святковому</a:t>
                      </a:r>
                      <a:r>
                        <a:rPr lang="ru-RU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Times New Roman CYR" panose="02020603050405020304" pitchFamily="18" charset="0"/>
                          <a:ea typeface="+mn-ea"/>
                          <a:cs typeface="Times New Roman CYR" panose="02020603050405020304" pitchFamily="18" charset="0"/>
                        </a:rPr>
                        <a:t> </a:t>
                      </a:r>
                    </a:p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Times New Roman CYR" panose="02020603050405020304" pitchFamily="18" charset="0"/>
                          <a:ea typeface="+mn-ea"/>
                          <a:cs typeface="Times New Roman CYR" panose="02020603050405020304" pitchFamily="18" charset="0"/>
                        </a:rPr>
                        <a:t>                                </a:t>
                      </a:r>
                      <a:r>
                        <a:rPr lang="ru-RU" sz="14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 CYR" panose="02020603050405020304" pitchFamily="18" charset="0"/>
                          <a:ea typeface="+mn-ea"/>
                          <a:cs typeface="Times New Roman CYR" panose="02020603050405020304" pitchFamily="18" charset="0"/>
                        </a:rPr>
                        <a:t>екомаратоні</a:t>
                      </a:r>
                      <a:r>
                        <a:rPr lang="ru-RU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Times New Roman CYR" panose="02020603050405020304" pitchFamily="18" charset="0"/>
                          <a:ea typeface="+mn-ea"/>
                          <a:cs typeface="Times New Roman CYR" panose="02020603050405020304" pitchFamily="18" charset="0"/>
                        </a:rPr>
                        <a:t> »</a:t>
                      </a:r>
                    </a:p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0" i="0" kern="1200" dirty="0" smtClean="0">
                        <a:solidFill>
                          <a:schemeClr val="dk1"/>
                        </a:solidFill>
                        <a:effectLst/>
                        <a:latin typeface="Times New Roman CYR" panose="02020603050405020304" pitchFamily="18" charset="0"/>
                        <a:ea typeface="+mn-ea"/>
                        <a:cs typeface="Times New Roman CYR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Грудень 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Центр </a:t>
                      </a:r>
                      <a:r>
                        <a:rPr lang="uk-UA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«Дозвілля»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446289319"/>
                  </a:ext>
                </a:extLst>
              </a:tr>
              <a:tr h="470380"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0" kern="1200" dirty="0" err="1">
                          <a:solidFill>
                            <a:schemeClr val="dk1"/>
                          </a:solidFill>
                          <a:effectLst/>
                          <a:latin typeface="Times New Roman CYR" panose="02020603050405020304" pitchFamily="18" charset="0"/>
                          <a:ea typeface="+mn-ea"/>
                          <a:cs typeface="Times New Roman CYR" panose="02020603050405020304" pitchFamily="18" charset="0"/>
                        </a:rPr>
                        <a:t>Випуск</a:t>
                      </a:r>
                      <a:r>
                        <a:rPr lang="ru-RU" sz="1400" b="0" i="0" kern="1200" dirty="0">
                          <a:solidFill>
                            <a:schemeClr val="dk1"/>
                          </a:solidFill>
                          <a:effectLst/>
                          <a:latin typeface="Times New Roman CYR" panose="02020603050405020304" pitchFamily="18" charset="0"/>
                          <a:ea typeface="+mn-ea"/>
                          <a:cs typeface="Times New Roman CYR" panose="02020603050405020304" pitchFamily="18" charset="0"/>
                        </a:rPr>
                        <a:t> </a:t>
                      </a:r>
                      <a:r>
                        <a:rPr lang="ru-RU" sz="1400" b="0" i="0" kern="1200" dirty="0" err="1">
                          <a:solidFill>
                            <a:schemeClr val="dk1"/>
                          </a:solidFill>
                          <a:effectLst/>
                          <a:latin typeface="Times New Roman CYR" panose="02020603050405020304" pitchFamily="18" charset="0"/>
                          <a:ea typeface="+mn-ea"/>
                          <a:cs typeface="Times New Roman CYR" panose="02020603050405020304" pitchFamily="18" charset="0"/>
                        </a:rPr>
                        <a:t>стіннівок</a:t>
                      </a:r>
                      <a:r>
                        <a:rPr lang="ru-RU" sz="1400" b="0" i="0" kern="1200" dirty="0">
                          <a:solidFill>
                            <a:schemeClr val="dk1"/>
                          </a:solidFill>
                          <a:effectLst/>
                          <a:latin typeface="Times New Roman CYR" panose="02020603050405020304" pitchFamily="18" charset="0"/>
                          <a:ea typeface="+mn-ea"/>
                          <a:cs typeface="Times New Roman CYR" panose="02020603050405020304" pitchFamily="18" charset="0"/>
                        </a:rPr>
                        <a:t> «</a:t>
                      </a:r>
                      <a:r>
                        <a:rPr lang="ru-RU" sz="1400" b="0" i="0" kern="1200" dirty="0" err="1">
                          <a:solidFill>
                            <a:schemeClr val="dk1"/>
                          </a:solidFill>
                          <a:effectLst/>
                          <a:latin typeface="Times New Roman CYR" panose="02020603050405020304" pitchFamily="18" charset="0"/>
                          <a:ea typeface="+mn-ea"/>
                          <a:cs typeface="Times New Roman CYR" panose="02020603050405020304" pitchFamily="18" charset="0"/>
                        </a:rPr>
                        <a:t>Майбутній</a:t>
                      </a:r>
                      <a:r>
                        <a:rPr lang="ru-RU" sz="1400" b="0" i="0" kern="1200" dirty="0">
                          <a:solidFill>
                            <a:schemeClr val="dk1"/>
                          </a:solidFill>
                          <a:effectLst/>
                          <a:latin typeface="Times New Roman CYR" panose="02020603050405020304" pitchFamily="18" charset="0"/>
                          <a:ea typeface="+mn-ea"/>
                          <a:cs typeface="Times New Roman CYR" panose="02020603050405020304" pitchFamily="18" charset="0"/>
                        </a:rPr>
                        <a:t> </a:t>
                      </a:r>
                      <a:r>
                        <a:rPr lang="ru-RU" sz="1400" b="0" i="0" kern="1200" dirty="0" err="1">
                          <a:solidFill>
                            <a:schemeClr val="dk1"/>
                          </a:solidFill>
                          <a:effectLst/>
                          <a:latin typeface="Times New Roman CYR" panose="02020603050405020304" pitchFamily="18" charset="0"/>
                          <a:ea typeface="+mn-ea"/>
                          <a:cs typeface="Times New Roman CYR" panose="02020603050405020304" pitchFamily="18" charset="0"/>
                        </a:rPr>
                        <a:t>воїн</a:t>
                      </a:r>
                      <a:r>
                        <a:rPr lang="ru-RU" sz="1400" b="0" i="0" kern="1200" dirty="0">
                          <a:solidFill>
                            <a:schemeClr val="dk1"/>
                          </a:solidFill>
                          <a:effectLst/>
                          <a:latin typeface="Times New Roman CYR" panose="02020603050405020304" pitchFamily="18" charset="0"/>
                          <a:ea typeface="+mn-ea"/>
                          <a:cs typeface="Times New Roman CYR" panose="02020603050405020304" pitchFamily="18" charset="0"/>
                        </a:rPr>
                        <a:t>» до Дня </a:t>
                      </a:r>
                      <a:r>
                        <a:rPr lang="ru-RU" sz="1400" b="0" i="0" kern="1200" dirty="0" err="1">
                          <a:solidFill>
                            <a:schemeClr val="dk1"/>
                          </a:solidFill>
                          <a:effectLst/>
                          <a:latin typeface="Times New Roman CYR" panose="02020603050405020304" pitchFamily="18" charset="0"/>
                          <a:ea typeface="+mn-ea"/>
                          <a:cs typeface="Times New Roman CYR" panose="02020603050405020304" pitchFamily="18" charset="0"/>
                        </a:rPr>
                        <a:t>Збройних</a:t>
                      </a:r>
                      <a:r>
                        <a:rPr lang="ru-RU" sz="1400" b="0" i="0" kern="1200" dirty="0">
                          <a:solidFill>
                            <a:schemeClr val="dk1"/>
                          </a:solidFill>
                          <a:effectLst/>
                          <a:latin typeface="Times New Roman CYR" panose="02020603050405020304" pitchFamily="18" charset="0"/>
                          <a:ea typeface="+mn-ea"/>
                          <a:cs typeface="Times New Roman CYR" panose="02020603050405020304" pitchFamily="18" charset="0"/>
                        </a:rPr>
                        <a:t> Сил </a:t>
                      </a:r>
                      <a:r>
                        <a:rPr lang="ru-RU" sz="1400" b="0" i="0" kern="1200" dirty="0" err="1">
                          <a:solidFill>
                            <a:schemeClr val="dk1"/>
                          </a:solidFill>
                          <a:effectLst/>
                          <a:latin typeface="Times New Roman CYR" panose="02020603050405020304" pitchFamily="18" charset="0"/>
                          <a:ea typeface="+mn-ea"/>
                          <a:cs typeface="Times New Roman CYR" panose="02020603050405020304" pitchFamily="18" charset="0"/>
                        </a:rPr>
                        <a:t>України</a:t>
                      </a:r>
                      <a:r>
                        <a:rPr lang="ru-RU" sz="1400" b="0" i="0" kern="1200" dirty="0">
                          <a:solidFill>
                            <a:schemeClr val="dk1"/>
                          </a:solidFill>
                          <a:effectLst/>
                          <a:latin typeface="Times New Roman CYR" panose="02020603050405020304" pitchFamily="18" charset="0"/>
                          <a:ea typeface="+mn-ea"/>
                          <a:cs typeface="Times New Roman CYR" panose="02020603050405020304" pitchFamily="18" charset="0"/>
                        </a:rPr>
                        <a:t> , </a:t>
                      </a:r>
                      <a:r>
                        <a:rPr lang="ru-RU" sz="1400" b="0" i="0" kern="1200" dirty="0" err="1">
                          <a:solidFill>
                            <a:schemeClr val="dk1"/>
                          </a:solidFill>
                          <a:effectLst/>
                          <a:latin typeface="Times New Roman CYR" panose="02020603050405020304" pitchFamily="18" charset="0"/>
                          <a:ea typeface="+mn-ea"/>
                          <a:cs typeface="Times New Roman CYR" panose="02020603050405020304" pitchFamily="18" charset="0"/>
                        </a:rPr>
                        <a:t>підготовка</a:t>
                      </a:r>
                      <a:r>
                        <a:rPr lang="ru-RU" sz="1400" b="0" i="0" kern="1200" dirty="0">
                          <a:solidFill>
                            <a:schemeClr val="dk1"/>
                          </a:solidFill>
                          <a:effectLst/>
                          <a:latin typeface="Times New Roman CYR" panose="02020603050405020304" pitchFamily="18" charset="0"/>
                          <a:ea typeface="+mn-ea"/>
                          <a:cs typeface="Times New Roman CYR" panose="02020603050405020304" pitchFamily="18" charset="0"/>
                        </a:rPr>
                        <a:t> та </a:t>
                      </a:r>
                      <a:r>
                        <a:rPr lang="ru-RU" sz="1400" b="0" i="0" kern="1200" dirty="0" err="1">
                          <a:solidFill>
                            <a:schemeClr val="dk1"/>
                          </a:solidFill>
                          <a:effectLst/>
                          <a:latin typeface="Times New Roman CYR" panose="02020603050405020304" pitchFamily="18" charset="0"/>
                          <a:ea typeface="+mn-ea"/>
                          <a:cs typeface="Times New Roman CYR" panose="02020603050405020304" pitchFamily="18" charset="0"/>
                        </a:rPr>
                        <a:t>проведення</a:t>
                      </a:r>
                      <a:r>
                        <a:rPr lang="ru-RU" sz="1400" b="0" i="0" kern="1200" dirty="0">
                          <a:solidFill>
                            <a:schemeClr val="dk1"/>
                          </a:solidFill>
                          <a:effectLst/>
                          <a:latin typeface="Times New Roman CYR" panose="02020603050405020304" pitchFamily="18" charset="0"/>
                          <a:ea typeface="+mn-ea"/>
                          <a:cs typeface="Times New Roman CYR" panose="02020603050405020304" pitchFamily="18" charset="0"/>
                        </a:rPr>
                        <a:t> </a:t>
                      </a:r>
                      <a:r>
                        <a:rPr lang="ru-RU" sz="1400" b="0" i="0" kern="1200" dirty="0" err="1">
                          <a:solidFill>
                            <a:schemeClr val="dk1"/>
                          </a:solidFill>
                          <a:effectLst/>
                          <a:latin typeface="Times New Roman CYR" panose="02020603050405020304" pitchFamily="18" charset="0"/>
                          <a:ea typeface="+mn-ea"/>
                          <a:cs typeface="Times New Roman CYR" panose="02020603050405020304" pitchFamily="18" charset="0"/>
                        </a:rPr>
                        <a:t>заходів</a:t>
                      </a:r>
                      <a:r>
                        <a:rPr lang="ru-RU" sz="1400" b="0" i="0" kern="1200" dirty="0">
                          <a:solidFill>
                            <a:schemeClr val="dk1"/>
                          </a:solidFill>
                          <a:effectLst/>
                          <a:latin typeface="Times New Roman CYR" panose="02020603050405020304" pitchFamily="18" charset="0"/>
                          <a:ea typeface="+mn-ea"/>
                          <a:cs typeface="Times New Roman CYR" panose="02020603050405020304" pitchFamily="18" charset="0"/>
                        </a:rPr>
                        <a:t>  до Дня  </a:t>
                      </a:r>
                      <a:r>
                        <a:rPr lang="ru-RU" sz="1400" b="0" i="0" kern="1200" dirty="0" err="1">
                          <a:solidFill>
                            <a:schemeClr val="dk1"/>
                          </a:solidFill>
                          <a:effectLst/>
                          <a:latin typeface="Times New Roman CYR" panose="02020603050405020304" pitchFamily="18" charset="0"/>
                          <a:ea typeface="+mn-ea"/>
                          <a:cs typeface="Times New Roman CYR" panose="02020603050405020304" pitchFamily="18" charset="0"/>
                        </a:rPr>
                        <a:t>Збройних</a:t>
                      </a:r>
                      <a:r>
                        <a:rPr lang="ru-RU" sz="1400" b="0" i="0" kern="1200" dirty="0">
                          <a:solidFill>
                            <a:schemeClr val="dk1"/>
                          </a:solidFill>
                          <a:effectLst/>
                          <a:latin typeface="Times New Roman CYR" panose="02020603050405020304" pitchFamily="18" charset="0"/>
                          <a:ea typeface="+mn-ea"/>
                          <a:cs typeface="Times New Roman CYR" panose="02020603050405020304" pitchFamily="18" charset="0"/>
                        </a:rPr>
                        <a:t> сил </a:t>
                      </a:r>
                      <a:r>
                        <a:rPr lang="ru-RU" sz="1400" b="0" i="0" kern="1200" dirty="0" err="1">
                          <a:solidFill>
                            <a:schemeClr val="dk1"/>
                          </a:solidFill>
                          <a:effectLst/>
                          <a:latin typeface="Times New Roman CYR" panose="02020603050405020304" pitchFamily="18" charset="0"/>
                          <a:ea typeface="+mn-ea"/>
                          <a:cs typeface="Times New Roman CYR" panose="02020603050405020304" pitchFamily="18" charset="0"/>
                        </a:rPr>
                        <a:t>України</a:t>
                      </a:r>
                      <a:r>
                        <a:rPr lang="ru-RU" sz="1400" b="0" i="0" kern="1200" dirty="0">
                          <a:solidFill>
                            <a:schemeClr val="dk1"/>
                          </a:solidFill>
                          <a:effectLst/>
                          <a:latin typeface="Times New Roman CYR" panose="02020603050405020304" pitchFamily="18" charset="0"/>
                          <a:ea typeface="+mn-ea"/>
                          <a:cs typeface="Times New Roman CYR" panose="02020603050405020304" pitchFamily="18" charset="0"/>
                        </a:rPr>
                        <a:t>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Грудень </a:t>
                      </a:r>
                    </a:p>
                    <a:p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 smtClean="0"/>
                        <a:t> Центр «Промінь»</a:t>
                      </a:r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endParaRPr lang="uk-UA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902476128"/>
                  </a:ext>
                </a:extLst>
              </a:tr>
              <a:tr h="470380"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400" dirty="0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Зйомка відео «Подяка найкращим» слова подяки для ЗСУ та волонтерів</a:t>
                      </a:r>
                      <a:endParaRPr lang="en-US" sz="1400" dirty="0">
                        <a:latin typeface="Times New Roman CYR" panose="02020603050405020304" pitchFamily="18" charset="0"/>
                        <a:cs typeface="Times New Roman CYR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Грудень </a:t>
                      </a:r>
                    </a:p>
                    <a:p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 smtClean="0"/>
                        <a:t>Центр «Дозвілля»</a:t>
                      </a:r>
                    </a:p>
                    <a:p>
                      <a:endParaRPr lang="uk-UA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4226618763"/>
                  </a:ext>
                </a:extLst>
              </a:tr>
              <a:tr h="470380"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Акція «</a:t>
                      </a:r>
                      <a:r>
                        <a:rPr lang="ru-RU" sz="1400" dirty="0" err="1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Шкільний</a:t>
                      </a:r>
                      <a:r>
                        <a:rPr lang="ru-RU" sz="1400" dirty="0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 волонтер </a:t>
                      </a:r>
                      <a:r>
                        <a:rPr lang="ru-RU" sz="1400" dirty="0" err="1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пліч</a:t>
                      </a:r>
                      <a:r>
                        <a:rPr lang="ru-RU" sz="1400" dirty="0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-о-</a:t>
                      </a:r>
                      <a:r>
                        <a:rPr lang="ru-RU" sz="1400" dirty="0" err="1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пліч</a:t>
                      </a:r>
                      <a:r>
                        <a:rPr lang="ru-RU" sz="1400" dirty="0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 </a:t>
                      </a:r>
                      <a:r>
                        <a:rPr lang="ru-RU" sz="1400" dirty="0" err="1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із</a:t>
                      </a:r>
                      <a:r>
                        <a:rPr lang="ru-RU" sz="1400" dirty="0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 </a:t>
                      </a:r>
                      <a:r>
                        <a:rPr lang="ru-RU" sz="1400" dirty="0" err="1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захисниками</a:t>
                      </a:r>
                      <a:r>
                        <a:rPr lang="ru-RU" sz="1400" dirty="0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 </a:t>
                      </a:r>
                      <a:r>
                        <a:rPr lang="ru-RU" sz="1400" dirty="0" err="1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України</a:t>
                      </a:r>
                      <a:r>
                        <a:rPr lang="ru-RU" sz="1400" dirty="0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» </a:t>
                      </a:r>
                    </a:p>
                    <a:p>
                      <a:r>
                        <a:rPr lang="ru-RU" sz="1400" dirty="0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(</a:t>
                      </a:r>
                      <a:r>
                        <a:rPr lang="ru-RU" sz="1400" dirty="0" err="1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збір</a:t>
                      </a:r>
                      <a:r>
                        <a:rPr lang="ru-RU" sz="1400" dirty="0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 </a:t>
                      </a:r>
                      <a:r>
                        <a:rPr lang="ru-RU" sz="1400" dirty="0" err="1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матеріалу</a:t>
                      </a:r>
                      <a:r>
                        <a:rPr lang="ru-RU" sz="1400" dirty="0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 для </a:t>
                      </a:r>
                      <a:r>
                        <a:rPr lang="ru-RU" sz="1400" dirty="0" err="1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виготовлення</a:t>
                      </a:r>
                      <a:r>
                        <a:rPr lang="ru-RU" sz="1400" dirty="0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 </a:t>
                      </a:r>
                      <a:r>
                        <a:rPr lang="ru-RU" sz="1400" dirty="0" err="1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маскувальних</a:t>
                      </a:r>
                      <a:r>
                        <a:rPr lang="ru-RU" sz="1400" dirty="0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 </a:t>
                      </a:r>
                      <a:r>
                        <a:rPr lang="ru-RU" sz="1400" dirty="0" err="1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сіток</a:t>
                      </a:r>
                      <a:r>
                        <a:rPr lang="ru-RU" sz="1400" dirty="0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Грудень </a:t>
                      </a:r>
                    </a:p>
                    <a:p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Центр «</a:t>
                      </a:r>
                      <a:r>
                        <a:rPr lang="uk-UA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Волонтери</a:t>
                      </a:r>
                      <a:r>
                        <a:rPr lang="uk-UA" sz="1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196109726"/>
                  </a:ext>
                </a:extLst>
              </a:tr>
              <a:tr h="470380"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5.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400" dirty="0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Акція «Діти – дітям» допомога дітям з інвалідністю, майстер-класи</a:t>
                      </a:r>
                      <a:endParaRPr lang="en-US" sz="1400" dirty="0">
                        <a:latin typeface="Times New Roman CYR" panose="02020603050405020304" pitchFamily="18" charset="0"/>
                        <a:cs typeface="Times New Roman CYR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Грудень </a:t>
                      </a:r>
                    </a:p>
                    <a:p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Центр «</a:t>
                      </a:r>
                      <a:r>
                        <a:rPr lang="uk-UA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Волонтери</a:t>
                      </a:r>
                      <a:r>
                        <a:rPr lang="uk-UA" sz="1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130485751"/>
                  </a:ext>
                </a:extLst>
              </a:tr>
              <a:tr h="470380"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6.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День </a:t>
                      </a:r>
                      <a:r>
                        <a:rPr lang="ru-RU" sz="1400" dirty="0" err="1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Збройних</a:t>
                      </a:r>
                      <a:r>
                        <a:rPr lang="ru-RU" sz="1400" dirty="0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 Сил </a:t>
                      </a:r>
                      <a:r>
                        <a:rPr lang="ru-RU" sz="1400" dirty="0" err="1" smtClean="0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України</a:t>
                      </a:r>
                      <a:r>
                        <a:rPr lang="ru-RU" sz="1400" dirty="0" smtClean="0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. </a:t>
                      </a:r>
                      <a:r>
                        <a:rPr lang="ru-RU" sz="1400" dirty="0" err="1" smtClean="0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Виставка</a:t>
                      </a:r>
                      <a:r>
                        <a:rPr lang="ru-RU" sz="1400" baseline="0" dirty="0" smtClean="0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 </a:t>
                      </a:r>
                      <a:r>
                        <a:rPr lang="ru-RU" sz="1400" baseline="0" dirty="0" err="1" smtClean="0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малюнків</a:t>
                      </a:r>
                      <a:r>
                        <a:rPr lang="ru-RU" sz="1400" dirty="0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/>
                      </a:r>
                      <a:br>
                        <a:rPr lang="ru-RU" sz="1400" dirty="0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</a:br>
                      <a:endParaRPr lang="ru-RU" sz="1400" dirty="0">
                        <a:latin typeface="Times New Roman CYR" panose="02020603050405020304" pitchFamily="18" charset="0"/>
                        <a:cs typeface="Times New Roman CYR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Грудень </a:t>
                      </a:r>
                    </a:p>
                    <a:p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Центр «Промінь»</a:t>
                      </a:r>
                    </a:p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709901635"/>
                  </a:ext>
                </a:extLst>
              </a:tr>
              <a:tr h="470380"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7.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400" baseline="0" dirty="0" smtClean="0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Допомога в організації виступів до </a:t>
                      </a:r>
                      <a:r>
                        <a:rPr lang="uk-UA" sz="1400" baseline="0" dirty="0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Дня Святого Миколая</a:t>
                      </a:r>
                      <a:endParaRPr lang="en-US" sz="1400" dirty="0">
                        <a:latin typeface="Times New Roman CYR" panose="02020603050405020304" pitchFamily="18" charset="0"/>
                        <a:cs typeface="Times New Roman CYR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Грудень </a:t>
                      </a:r>
                    </a:p>
                    <a:p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Центр </a:t>
                      </a:r>
                      <a:r>
                        <a:rPr lang="uk-UA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«Промінь»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4274185984"/>
                  </a:ext>
                </a:extLst>
              </a:tr>
              <a:tr h="470380">
                <a:tc>
                  <a:txBody>
                    <a:bodyPr/>
                    <a:lstStyle/>
                    <a:p>
                      <a:r>
                        <a:rPr lang="uk-UA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8.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 CYR" panose="02020603050405020304" pitchFamily="18" charset="0"/>
                          <a:ea typeface="+mn-ea"/>
                          <a:cs typeface="Times New Roman CYR" panose="02020603050405020304" pitchFamily="18" charset="0"/>
                        </a:rPr>
                        <a:t>Захід</a:t>
                      </a:r>
                      <a:r>
                        <a:rPr lang="ru-RU" sz="1400" b="0" i="0" kern="1200" baseline="0" dirty="0" smtClean="0">
                          <a:solidFill>
                            <a:schemeClr val="dk1"/>
                          </a:solidFill>
                          <a:effectLst/>
                          <a:latin typeface="Times New Roman CYR" panose="02020603050405020304" pitchFamily="18" charset="0"/>
                          <a:ea typeface="+mn-ea"/>
                          <a:cs typeface="Times New Roman CYR" panose="02020603050405020304" pitchFamily="18" charset="0"/>
                        </a:rPr>
                        <a:t> </a:t>
                      </a:r>
                      <a:r>
                        <a:rPr lang="ru-RU" sz="1400" b="0" i="0" kern="1200" dirty="0">
                          <a:solidFill>
                            <a:schemeClr val="dk1"/>
                          </a:solidFill>
                          <a:effectLst/>
                          <a:latin typeface="Times New Roman CYR" panose="02020603050405020304" pitchFamily="18" charset="0"/>
                          <a:ea typeface="+mn-ea"/>
                          <a:cs typeface="Times New Roman CYR" panose="02020603050405020304" pitchFamily="18" charset="0"/>
                        </a:rPr>
                        <a:t>  до  </a:t>
                      </a:r>
                      <a:r>
                        <a:rPr lang="ru-RU" sz="1400" b="0" i="0" kern="1200" dirty="0" err="1">
                          <a:solidFill>
                            <a:schemeClr val="dk1"/>
                          </a:solidFill>
                          <a:effectLst/>
                          <a:latin typeface="Times New Roman CYR" panose="02020603050405020304" pitchFamily="18" charset="0"/>
                          <a:ea typeface="+mn-ea"/>
                          <a:cs typeface="Times New Roman CYR" panose="02020603050405020304" pitchFamily="18" charset="0"/>
                        </a:rPr>
                        <a:t>Міжнародного</a:t>
                      </a:r>
                      <a:r>
                        <a:rPr lang="ru-RU" sz="1400" b="0" i="0" kern="1200" dirty="0">
                          <a:solidFill>
                            <a:schemeClr val="dk1"/>
                          </a:solidFill>
                          <a:effectLst/>
                          <a:latin typeface="Times New Roman CYR" panose="02020603050405020304" pitchFamily="18" charset="0"/>
                          <a:ea typeface="+mn-ea"/>
                          <a:cs typeface="Times New Roman CYR" panose="02020603050405020304" pitchFamily="18" charset="0"/>
                        </a:rPr>
                        <a:t> </a:t>
                      </a:r>
                      <a:r>
                        <a:rPr lang="ru-RU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Times New Roman CYR" panose="02020603050405020304" pitchFamily="18" charset="0"/>
                          <a:ea typeface="+mn-ea"/>
                          <a:cs typeface="Times New Roman CYR" panose="02020603050405020304" pitchFamily="18" charset="0"/>
                        </a:rPr>
                        <a:t> дня </a:t>
                      </a:r>
                      <a:r>
                        <a:rPr lang="ru-RU" sz="1400" b="0" i="0" kern="1200" dirty="0" err="1">
                          <a:solidFill>
                            <a:schemeClr val="dk1"/>
                          </a:solidFill>
                          <a:effectLst/>
                          <a:latin typeface="Times New Roman CYR" panose="02020603050405020304" pitchFamily="18" charset="0"/>
                          <a:ea typeface="+mn-ea"/>
                          <a:cs typeface="Times New Roman CYR" panose="02020603050405020304" pitchFamily="18" charset="0"/>
                        </a:rPr>
                        <a:t>боротьби</a:t>
                      </a:r>
                      <a:r>
                        <a:rPr lang="ru-RU" sz="1400" b="0" i="0" kern="1200" dirty="0">
                          <a:solidFill>
                            <a:schemeClr val="dk1"/>
                          </a:solidFill>
                          <a:effectLst/>
                          <a:latin typeface="Times New Roman CYR" panose="02020603050405020304" pitchFamily="18" charset="0"/>
                          <a:ea typeface="+mn-ea"/>
                          <a:cs typeface="Times New Roman CYR" panose="02020603050405020304" pitchFamily="18" charset="0"/>
                        </a:rPr>
                        <a:t> </a:t>
                      </a:r>
                      <a:r>
                        <a:rPr lang="ru-RU" sz="1400" b="0" i="0" kern="1200" dirty="0" err="1">
                          <a:solidFill>
                            <a:schemeClr val="dk1"/>
                          </a:solidFill>
                          <a:effectLst/>
                          <a:latin typeface="Times New Roman CYR" panose="02020603050405020304" pitchFamily="18" charset="0"/>
                          <a:ea typeface="+mn-ea"/>
                          <a:cs typeface="Times New Roman CYR" panose="02020603050405020304" pitchFamily="18" charset="0"/>
                        </a:rPr>
                        <a:t>зі</a:t>
                      </a:r>
                      <a:r>
                        <a:rPr lang="ru-RU" sz="1400" b="0" i="0" kern="1200" dirty="0">
                          <a:solidFill>
                            <a:schemeClr val="dk1"/>
                          </a:solidFill>
                          <a:effectLst/>
                          <a:latin typeface="Times New Roman CYR" panose="02020603050405020304" pitchFamily="18" charset="0"/>
                          <a:ea typeface="+mn-ea"/>
                          <a:cs typeface="Times New Roman CYR" panose="02020603050405020304" pitchFamily="18" charset="0"/>
                        </a:rPr>
                        <a:t> </a:t>
                      </a:r>
                      <a:r>
                        <a:rPr lang="ru-RU" sz="1400" b="0" i="0" kern="1200" dirty="0" err="1">
                          <a:solidFill>
                            <a:schemeClr val="dk1"/>
                          </a:solidFill>
                          <a:effectLst/>
                          <a:latin typeface="Times New Roman CYR" panose="02020603050405020304" pitchFamily="18" charset="0"/>
                          <a:ea typeface="+mn-ea"/>
                          <a:cs typeface="Times New Roman CYR" panose="02020603050405020304" pitchFamily="18" charset="0"/>
                        </a:rPr>
                        <a:t>СНІДом</a:t>
                      </a:r>
                      <a:endParaRPr lang="en-US" sz="1400" dirty="0">
                        <a:latin typeface="Times New Roman CYR" panose="02020603050405020304" pitchFamily="18" charset="0"/>
                        <a:cs typeface="Times New Roman CYR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Грудень </a:t>
                      </a:r>
                    </a:p>
                    <a:p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Члени УП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93182954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124318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t="1596" b="1694"/>
          <a:stretch/>
        </p:blipFill>
        <p:spPr>
          <a:xfrm>
            <a:off x="0" y="0"/>
            <a:ext cx="6858000" cy="9144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88179">
                        <a14:foregroundMark x1="68850" y1="89485" x2="68850" y2="89056"/>
                        <a14:foregroundMark x1="17572" y1="28541" x2="49521" y2="51717"/>
                        <a14:foregroundMark x1="36581" y1="16953" x2="64537" y2="59013"/>
                        <a14:foregroundMark x1="56390" y1="71030" x2="60703" y2="78541"/>
                        <a14:foregroundMark x1="74121" y1="83476" x2="76997" y2="89914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767333" y="1"/>
            <a:ext cx="5074539" cy="112019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762249" y="257736"/>
            <a:ext cx="48630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ГРУДЕНЬ</a:t>
            </a:r>
            <a:endParaRPr lang="en-US" b="1" u="sng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5"/>
          <a:srcRect b="9603"/>
          <a:stretch/>
        </p:blipFill>
        <p:spPr>
          <a:xfrm>
            <a:off x="5193791" y="-232086"/>
            <a:ext cx="1859585" cy="1718308"/>
          </a:xfrm>
          <a:prstGeom prst="rect">
            <a:avLst/>
          </a:prstGeom>
        </p:spPr>
      </p:pic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98995651"/>
              </p:ext>
            </p:extLst>
          </p:nvPr>
        </p:nvGraphicFramePr>
        <p:xfrm>
          <a:off x="366141" y="1249769"/>
          <a:ext cx="6034659" cy="6930482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512064">
                  <a:extLst>
                    <a:ext uri="{9D8B030D-6E8A-4147-A177-3AD203B41FA5}">
                      <a16:colId xmlns="" xmlns:a16="http://schemas.microsoft.com/office/drawing/2014/main" val="2353317587"/>
                    </a:ext>
                  </a:extLst>
                </a:gridCol>
                <a:gridCol w="2764881">
                  <a:extLst>
                    <a:ext uri="{9D8B030D-6E8A-4147-A177-3AD203B41FA5}">
                      <a16:colId xmlns="" xmlns:a16="http://schemas.microsoft.com/office/drawing/2014/main" val="481427331"/>
                    </a:ext>
                  </a:extLst>
                </a:gridCol>
                <a:gridCol w="1317343">
                  <a:extLst>
                    <a:ext uri="{9D8B030D-6E8A-4147-A177-3AD203B41FA5}">
                      <a16:colId xmlns="" xmlns:a16="http://schemas.microsoft.com/office/drawing/2014/main" val="2699883206"/>
                    </a:ext>
                  </a:extLst>
                </a:gridCol>
                <a:gridCol w="1440371">
                  <a:extLst>
                    <a:ext uri="{9D8B030D-6E8A-4147-A177-3AD203B41FA5}">
                      <a16:colId xmlns="" xmlns:a16="http://schemas.microsoft.com/office/drawing/2014/main" val="905457793"/>
                    </a:ext>
                  </a:extLst>
                </a:gridCol>
              </a:tblGrid>
              <a:tr h="65160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№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Зміст  роботи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Термін проведення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Відповідальні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3037095934"/>
                  </a:ext>
                </a:extLst>
              </a:tr>
              <a:tr h="470380"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9.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400" dirty="0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Зйомка відео «Моя </a:t>
                      </a:r>
                      <a:r>
                        <a:rPr lang="uk-UA" sz="1400" dirty="0" err="1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суперсила</a:t>
                      </a:r>
                      <a:r>
                        <a:rPr lang="uk-UA" sz="1400" dirty="0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 в тому, що я</a:t>
                      </a:r>
                      <a:r>
                        <a:rPr lang="uk-UA" sz="1400" baseline="0" dirty="0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 українка» до Дня хустки</a:t>
                      </a:r>
                      <a:endParaRPr lang="en-US" sz="1400" dirty="0">
                        <a:latin typeface="Times New Roman CYR" panose="02020603050405020304" pitchFamily="18" charset="0"/>
                        <a:cs typeface="Times New Roman CYR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Грудень 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Центр </a:t>
                      </a:r>
                      <a:r>
                        <a:rPr lang="uk-UA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«Промінь»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446289319"/>
                  </a:ext>
                </a:extLst>
              </a:tr>
              <a:tr h="470380">
                <a:tc>
                  <a:txBody>
                    <a:bodyPr/>
                    <a:lstStyle/>
                    <a:p>
                      <a:r>
                        <a:rPr lang="uk-UA" dirty="0"/>
                        <a:t>10.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0" u="none" dirty="0">
                          <a:solidFill>
                            <a:schemeClr val="tx1"/>
                          </a:solidFill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День </a:t>
                      </a:r>
                      <a:r>
                        <a:rPr lang="ru-RU" sz="1400" b="0" i="0" u="none" dirty="0" err="1">
                          <a:solidFill>
                            <a:schemeClr val="tx1"/>
                          </a:solidFill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благодійності</a:t>
                      </a:r>
                      <a:r>
                        <a:rPr lang="ru-RU" sz="1400" b="1" i="0" u="sng" dirty="0">
                          <a:solidFill>
                            <a:schemeClr val="tx1"/>
                          </a:solidFill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/>
                      </a:r>
                      <a:br>
                        <a:rPr lang="ru-RU" sz="1400" b="1" i="0" u="sng" dirty="0">
                          <a:solidFill>
                            <a:schemeClr val="tx1"/>
                          </a:solidFill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</a:br>
                      <a:r>
                        <a:rPr lang="ru-RU" sz="1400" b="0" i="0" u="none" dirty="0">
                          <a:solidFill>
                            <a:schemeClr val="tx1"/>
                          </a:solidFill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Акція «</a:t>
                      </a:r>
                      <a:r>
                        <a:rPr lang="ru-RU" sz="1400" b="0" i="0" u="none" dirty="0" err="1">
                          <a:solidFill>
                            <a:schemeClr val="tx1"/>
                          </a:solidFill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Добрі</a:t>
                      </a:r>
                      <a:r>
                        <a:rPr lang="ru-RU" sz="1400" b="0" i="0" u="none" baseline="0" dirty="0">
                          <a:solidFill>
                            <a:schemeClr val="tx1"/>
                          </a:solidFill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 </a:t>
                      </a:r>
                      <a:r>
                        <a:rPr lang="ru-RU" sz="1400" b="0" i="0" u="none" baseline="0" dirty="0" err="1">
                          <a:solidFill>
                            <a:schemeClr val="tx1"/>
                          </a:solidFill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діла</a:t>
                      </a:r>
                      <a:r>
                        <a:rPr lang="ru-RU" sz="1400" b="0" i="0" u="none" baseline="0" dirty="0">
                          <a:solidFill>
                            <a:schemeClr val="tx1"/>
                          </a:solidFill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 для </a:t>
                      </a:r>
                      <a:r>
                        <a:rPr lang="ru-RU" sz="1400" b="0" i="0" u="none" baseline="0" dirty="0" err="1">
                          <a:solidFill>
                            <a:schemeClr val="tx1"/>
                          </a:solidFill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майбутнього</a:t>
                      </a:r>
                      <a:r>
                        <a:rPr lang="ru-RU" sz="1400" b="0" i="0" u="none" baseline="0" dirty="0">
                          <a:solidFill>
                            <a:schemeClr val="tx1"/>
                          </a:solidFill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»</a:t>
                      </a:r>
                      <a:endParaRPr lang="en-US" sz="1400" b="0" i="0" u="none" dirty="0">
                        <a:solidFill>
                          <a:schemeClr val="tx1"/>
                        </a:solidFill>
                        <a:latin typeface="Times New Roman CYR" panose="02020603050405020304" pitchFamily="18" charset="0"/>
                        <a:cs typeface="Times New Roman CYR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Грудень </a:t>
                      </a:r>
                    </a:p>
                    <a:p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Центр «</a:t>
                      </a:r>
                      <a:r>
                        <a:rPr lang="uk-UA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Волонтери</a:t>
                      </a:r>
                      <a:r>
                        <a:rPr lang="uk-UA" sz="1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902476128"/>
                  </a:ext>
                </a:extLst>
              </a:tr>
              <a:tr h="470380"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11.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400" dirty="0" smtClean="0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Акція «Збережемо ялинку»</a:t>
                      </a:r>
                      <a:endParaRPr lang="uk-UA" sz="1400" dirty="0">
                        <a:latin typeface="Times New Roman CYR" panose="02020603050405020304" pitchFamily="18" charset="0"/>
                        <a:cs typeface="Times New Roman CYR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Грудень </a:t>
                      </a:r>
                    </a:p>
                    <a:p>
                      <a:endParaRPr lang="uk-UA" sz="14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УП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4226618763"/>
                  </a:ext>
                </a:extLst>
              </a:tr>
              <a:tr h="470380"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12.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400" dirty="0" smtClean="0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Оформлення шкільних</a:t>
                      </a:r>
                      <a:r>
                        <a:rPr lang="uk-UA" sz="1400" baseline="0" dirty="0" smtClean="0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 коридорів до Різдвяно-новорічного циклу</a:t>
                      </a:r>
                      <a:endParaRPr lang="en-US" sz="1400" dirty="0">
                        <a:latin typeface="Times New Roman CYR" panose="02020603050405020304" pitchFamily="18" charset="0"/>
                        <a:cs typeface="Times New Roman CYR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Грудень </a:t>
                      </a:r>
                    </a:p>
                    <a:p>
                      <a:endParaRPr lang="uk-UA" sz="14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 smtClean="0"/>
                        <a:t>УП</a:t>
                      </a:r>
                      <a:endParaRPr lang="uk-UA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196109726"/>
                  </a:ext>
                </a:extLst>
              </a:tr>
              <a:tr h="300446"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13.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400" dirty="0" smtClean="0">
                          <a:solidFill>
                            <a:schemeClr val="tx1"/>
                          </a:solidFill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Акція « Прикраси свій клас»</a:t>
                      </a:r>
                      <a:endParaRPr lang="en-US" sz="1400" dirty="0">
                        <a:solidFill>
                          <a:schemeClr val="tx1"/>
                        </a:solidFill>
                        <a:latin typeface="Times New Roman CYR" panose="02020603050405020304" pitchFamily="18" charset="0"/>
                        <a:cs typeface="Times New Roman CYR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Грудень </a:t>
                      </a:r>
                    </a:p>
                    <a:p>
                      <a:endParaRPr lang="uk-UA" sz="14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 smtClean="0"/>
                        <a:t>Центр</a:t>
                      </a:r>
                      <a:r>
                        <a:rPr lang="uk-UA" baseline="0" dirty="0" smtClean="0"/>
                        <a:t> «Промінь»</a:t>
                      </a:r>
                      <a:endParaRPr lang="uk-UA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130485751"/>
                  </a:ext>
                </a:extLst>
              </a:tr>
              <a:tr h="470380"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14.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err="1" smtClean="0">
                          <a:solidFill>
                            <a:schemeClr val="tx1"/>
                          </a:solidFill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Організація</a:t>
                      </a: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 контролю за </a:t>
                      </a:r>
                      <a:r>
                        <a:rPr lang="ru-RU" sz="1400" dirty="0" err="1" smtClean="0">
                          <a:solidFill>
                            <a:schemeClr val="tx1"/>
                          </a:solidFill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виконанням</a:t>
                      </a: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 </a:t>
                      </a:r>
                      <a:r>
                        <a:rPr lang="ru-RU" sz="1400" dirty="0" err="1" smtClean="0">
                          <a:solidFill>
                            <a:schemeClr val="tx1"/>
                          </a:solidFill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санітарно-гігієнічних</a:t>
                      </a: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 норм у </a:t>
                      </a:r>
                      <a:r>
                        <a:rPr lang="ru-RU" sz="1400" dirty="0" err="1" smtClean="0">
                          <a:solidFill>
                            <a:schemeClr val="tx1"/>
                          </a:solidFill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будинку</a:t>
                      </a: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 </a:t>
                      </a:r>
                      <a:r>
                        <a:rPr lang="ru-RU" sz="1400" dirty="0" err="1" smtClean="0">
                          <a:solidFill>
                            <a:schemeClr val="tx1"/>
                          </a:solidFill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школи</a:t>
                      </a:r>
                      <a:endParaRPr lang="ru-RU" sz="1400" dirty="0" smtClean="0">
                        <a:solidFill>
                          <a:schemeClr val="tx1"/>
                        </a:solidFill>
                        <a:latin typeface="Times New Roman CYR" panose="02020603050405020304" pitchFamily="18" charset="0"/>
                        <a:cs typeface="Times New Roman CYR" panose="02020603050405020304" pitchFamily="18" charset="0"/>
                      </a:endParaRPr>
                    </a:p>
                    <a:p>
                      <a:endParaRPr lang="ru-RU" sz="1400" dirty="0">
                        <a:solidFill>
                          <a:schemeClr val="tx1"/>
                        </a:solidFill>
                        <a:latin typeface="Times New Roman CYR" panose="02020603050405020304" pitchFamily="18" charset="0"/>
                        <a:cs typeface="Times New Roman CYR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Грудень </a:t>
                      </a:r>
                    </a:p>
                    <a:p>
                      <a:endParaRPr lang="uk-UA" sz="14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Центр</a:t>
                      </a:r>
                      <a:r>
                        <a:rPr lang="uk-UA" sz="1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«Феміда»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709901635"/>
                  </a:ext>
                </a:extLst>
              </a:tr>
              <a:tr h="470380"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15.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400" dirty="0" smtClean="0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Перегляд фільму для учнів 5-6 х класів</a:t>
                      </a:r>
                      <a:endParaRPr lang="en-US" sz="1400" dirty="0">
                        <a:latin typeface="Times New Roman CYR" panose="02020603050405020304" pitchFamily="18" charset="0"/>
                        <a:cs typeface="Times New Roman CYR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Грудень </a:t>
                      </a:r>
                    </a:p>
                    <a:p>
                      <a:endParaRPr lang="uk-UA" sz="14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 smtClean="0"/>
                        <a:t>Центр «Дозвілля»</a:t>
                      </a:r>
                      <a:endParaRPr lang="uk-UA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4274185984"/>
                  </a:ext>
                </a:extLst>
              </a:tr>
              <a:tr h="470380"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16.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Перегляд </a:t>
                      </a:r>
                      <a:r>
                        <a:rPr lang="ru-RU" sz="1400" dirty="0" err="1" smtClean="0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фільму</a:t>
                      </a:r>
                      <a:r>
                        <a:rPr lang="ru-RU" sz="1400" dirty="0" smtClean="0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 для </a:t>
                      </a:r>
                      <a:r>
                        <a:rPr lang="ru-RU" sz="1400" dirty="0" err="1" smtClean="0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учнів</a:t>
                      </a:r>
                      <a:r>
                        <a:rPr lang="ru-RU" sz="1400" dirty="0" smtClean="0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 7-8 х </a:t>
                      </a:r>
                      <a:r>
                        <a:rPr lang="ru-RU" sz="1400" dirty="0" err="1" smtClean="0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класів</a:t>
                      </a:r>
                      <a:endParaRPr lang="ru-RU" sz="1400" dirty="0" smtClean="0">
                        <a:latin typeface="Times New Roman CYR" panose="02020603050405020304" pitchFamily="18" charset="0"/>
                        <a:cs typeface="Times New Roman CYR" panose="02020603050405020304" pitchFamily="18" charset="0"/>
                      </a:endParaRPr>
                    </a:p>
                    <a:p>
                      <a:endParaRPr lang="uk-UA" sz="1400" dirty="0" smtClean="0">
                        <a:latin typeface="Times New Roman CYR" panose="02020603050405020304" pitchFamily="18" charset="0"/>
                        <a:cs typeface="Times New Roman CYR" panose="02020603050405020304" pitchFamily="18" charset="0"/>
                      </a:endParaRPr>
                    </a:p>
                    <a:p>
                      <a:endParaRPr lang="en-US" sz="1400" dirty="0">
                        <a:latin typeface="Times New Roman CYR" panose="02020603050405020304" pitchFamily="18" charset="0"/>
                        <a:cs typeface="Times New Roman CYR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Грудень </a:t>
                      </a:r>
                    </a:p>
                    <a:p>
                      <a:endParaRPr lang="uk-UA" sz="14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 smtClean="0"/>
                        <a:t>Центр «Дозвілля»</a:t>
                      </a:r>
                    </a:p>
                    <a:p>
                      <a:endParaRPr lang="uk-UA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93182954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5601606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t="1596" b="1694"/>
          <a:stretch/>
        </p:blipFill>
        <p:spPr>
          <a:xfrm>
            <a:off x="0" y="-19050"/>
            <a:ext cx="6858000" cy="9144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88179">
                        <a14:foregroundMark x1="68850" y1="89485" x2="68850" y2="89056"/>
                        <a14:foregroundMark x1="17572" y1="28541" x2="49521" y2="51717"/>
                        <a14:foregroundMark x1="36581" y1="16953" x2="64537" y2="59013"/>
                        <a14:foregroundMark x1="56390" y1="71030" x2="60703" y2="78541"/>
                        <a14:foregroundMark x1="74121" y1="83476" x2="76997" y2="89914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767333" y="1"/>
            <a:ext cx="5074539" cy="112019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762249" y="257736"/>
            <a:ext cx="48630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ГРУДЕНЬ</a:t>
            </a:r>
            <a:endParaRPr lang="en-US" b="1" u="sng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81630" y="-201317"/>
            <a:ext cx="1859441" cy="1719221"/>
          </a:xfrm>
          <a:prstGeom prst="rect">
            <a:avLst/>
          </a:prstGeom>
        </p:spPr>
      </p:pic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91792136"/>
              </p:ext>
            </p:extLst>
          </p:nvPr>
        </p:nvGraphicFramePr>
        <p:xfrm>
          <a:off x="366141" y="1249769"/>
          <a:ext cx="6125717" cy="1886042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512064">
                  <a:extLst>
                    <a:ext uri="{9D8B030D-6E8A-4147-A177-3AD203B41FA5}">
                      <a16:colId xmlns="" xmlns:a16="http://schemas.microsoft.com/office/drawing/2014/main" val="2353317587"/>
                    </a:ext>
                  </a:extLst>
                </a:gridCol>
                <a:gridCol w="2689050">
                  <a:extLst>
                    <a:ext uri="{9D8B030D-6E8A-4147-A177-3AD203B41FA5}">
                      <a16:colId xmlns="" xmlns:a16="http://schemas.microsoft.com/office/drawing/2014/main" val="481427331"/>
                    </a:ext>
                  </a:extLst>
                </a:gridCol>
                <a:gridCol w="1393174">
                  <a:extLst>
                    <a:ext uri="{9D8B030D-6E8A-4147-A177-3AD203B41FA5}">
                      <a16:colId xmlns="" xmlns:a16="http://schemas.microsoft.com/office/drawing/2014/main" val="2699883206"/>
                    </a:ext>
                  </a:extLst>
                </a:gridCol>
                <a:gridCol w="1531429">
                  <a:extLst>
                    <a:ext uri="{9D8B030D-6E8A-4147-A177-3AD203B41FA5}">
                      <a16:colId xmlns="" xmlns:a16="http://schemas.microsoft.com/office/drawing/2014/main" val="905457793"/>
                    </a:ext>
                  </a:extLst>
                </a:gridCol>
              </a:tblGrid>
              <a:tr h="65160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№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Зміст  роботи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6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Термін проведення</a:t>
                      </a:r>
                      <a:endParaRPr lang="en-US" sz="16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Відповідальні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3037095934"/>
                  </a:ext>
                </a:extLst>
              </a:tr>
              <a:tr h="470380">
                <a:tc>
                  <a:txBody>
                    <a:bodyPr/>
                    <a:lstStyle/>
                    <a:p>
                      <a:r>
                        <a:rPr lang="uk-UA" dirty="0"/>
                        <a:t>17.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 smtClean="0"/>
                        <a:t>Обговорення сценарію вертепу</a:t>
                      </a:r>
                      <a:r>
                        <a:rPr lang="uk-UA" baseline="0" dirty="0" smtClean="0"/>
                        <a:t> </a:t>
                      </a:r>
                      <a:r>
                        <a:rPr lang="uk-UA" dirty="0" smtClean="0"/>
                        <a:t>та розподіл ролей.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Грудень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 smtClean="0"/>
                        <a:t>Члени УП </a:t>
                      </a:r>
                      <a:endParaRPr lang="uk-UA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446289319"/>
                  </a:ext>
                </a:extLst>
              </a:tr>
              <a:tr h="470380"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18.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 smtClean="0"/>
                        <a:t>Репетиції</a:t>
                      </a:r>
                      <a:r>
                        <a:rPr lang="uk-UA" baseline="0" dirty="0" smtClean="0"/>
                        <a:t> вертепу 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Грудень (канікули)</a:t>
                      </a:r>
                    </a:p>
                    <a:p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 smtClean="0"/>
                        <a:t>Члени УП </a:t>
                      </a:r>
                    </a:p>
                    <a:p>
                      <a:endParaRPr lang="uk-UA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90247612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084225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t="1596" b="1694"/>
          <a:stretch/>
        </p:blipFill>
        <p:spPr>
          <a:xfrm>
            <a:off x="0" y="0"/>
            <a:ext cx="6858000" cy="9144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>
                        <a14:foregroundMark x1="38864" y1="78222" x2="62500" y2="77778"/>
                        <a14:foregroundMark x1="40227" y1="82889" x2="41136" y2="84889"/>
                        <a14:foregroundMark x1="39773" y1="81556" x2="45909" y2="86222"/>
                        <a14:foregroundMark x1="40682" y1="88444" x2="62500" y2="87111"/>
                      </a14:backgroundRemoval>
                    </a14:imgEffect>
                  </a14:imgLayer>
                </a14:imgProps>
              </a:ext>
            </a:extLst>
          </a:blip>
          <a:srcRect b="17007"/>
          <a:stretch/>
        </p:blipFill>
        <p:spPr>
          <a:xfrm>
            <a:off x="-275844" y="-252967"/>
            <a:ext cx="2086356" cy="177087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88179">
                        <a14:foregroundMark x1="68850" y1="89485" x2="68850" y2="89056"/>
                        <a14:foregroundMark x1="17572" y1="28541" x2="49521" y2="51717"/>
                        <a14:foregroundMark x1="36581" y1="16953" x2="64537" y2="59013"/>
                        <a14:foregroundMark x1="56390" y1="71030" x2="60703" y2="78541"/>
                        <a14:foregroundMark x1="74121" y1="83476" x2="76997" y2="89914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767333" y="1"/>
            <a:ext cx="5074539" cy="112019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762249" y="257736"/>
            <a:ext cx="48630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СІЧЕНЬ</a:t>
            </a:r>
            <a:endParaRPr lang="en-US" b="1" u="sng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60536247"/>
              </p:ext>
            </p:extLst>
          </p:nvPr>
        </p:nvGraphicFramePr>
        <p:xfrm>
          <a:off x="366141" y="1249769"/>
          <a:ext cx="6125717" cy="461758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512064">
                  <a:extLst>
                    <a:ext uri="{9D8B030D-6E8A-4147-A177-3AD203B41FA5}">
                      <a16:colId xmlns="" xmlns:a16="http://schemas.microsoft.com/office/drawing/2014/main" val="2353317587"/>
                    </a:ext>
                  </a:extLst>
                </a:gridCol>
                <a:gridCol w="2750366">
                  <a:extLst>
                    <a:ext uri="{9D8B030D-6E8A-4147-A177-3AD203B41FA5}">
                      <a16:colId xmlns="" xmlns:a16="http://schemas.microsoft.com/office/drawing/2014/main" val="481427331"/>
                    </a:ext>
                  </a:extLst>
                </a:gridCol>
                <a:gridCol w="1331858">
                  <a:extLst>
                    <a:ext uri="{9D8B030D-6E8A-4147-A177-3AD203B41FA5}">
                      <a16:colId xmlns="" xmlns:a16="http://schemas.microsoft.com/office/drawing/2014/main" val="2699883206"/>
                    </a:ext>
                  </a:extLst>
                </a:gridCol>
                <a:gridCol w="1531429">
                  <a:extLst>
                    <a:ext uri="{9D8B030D-6E8A-4147-A177-3AD203B41FA5}">
                      <a16:colId xmlns="" xmlns:a16="http://schemas.microsoft.com/office/drawing/2014/main" val="905457793"/>
                    </a:ext>
                  </a:extLst>
                </a:gridCol>
              </a:tblGrid>
              <a:tr h="83806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№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Зміст  роботи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6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Термін проведення</a:t>
                      </a:r>
                      <a:endParaRPr lang="en-US" sz="16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Відповідальні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3037095934"/>
                  </a:ext>
                </a:extLst>
              </a:tr>
              <a:tr h="470380">
                <a:tc>
                  <a:txBody>
                    <a:bodyPr/>
                    <a:lstStyle/>
                    <a:p>
                      <a:r>
                        <a:rPr lang="uk-UA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err="1" smtClean="0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Перевірка</a:t>
                      </a:r>
                      <a:r>
                        <a:rPr lang="ru-RU" sz="1400" dirty="0" smtClean="0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 </a:t>
                      </a:r>
                      <a:r>
                        <a:rPr lang="ru-RU" sz="1400" dirty="0" err="1" smtClean="0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санітарного</a:t>
                      </a:r>
                      <a:r>
                        <a:rPr lang="ru-RU" sz="1400" dirty="0" smtClean="0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 стану </a:t>
                      </a:r>
                      <a:r>
                        <a:rPr lang="ru-RU" sz="1400" dirty="0" err="1" smtClean="0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класних</a:t>
                      </a:r>
                      <a:r>
                        <a:rPr lang="ru-RU" sz="1400" dirty="0" smtClean="0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 </a:t>
                      </a:r>
                      <a:r>
                        <a:rPr lang="ru-RU" sz="1400" dirty="0" err="1" smtClean="0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кімнат</a:t>
                      </a:r>
                      <a:endParaRPr lang="ru-RU" sz="1400" dirty="0" smtClean="0">
                        <a:latin typeface="Times New Roman CYR" panose="02020603050405020304" pitchFamily="18" charset="0"/>
                        <a:cs typeface="Times New Roman CYR" panose="02020603050405020304" pitchFamily="18" charset="0"/>
                      </a:endParaRPr>
                    </a:p>
                    <a:p>
                      <a:endParaRPr lang="en-US" sz="1400" dirty="0">
                        <a:latin typeface="Times New Roman CYR" panose="02020603050405020304" pitchFamily="18" charset="0"/>
                        <a:cs typeface="Times New Roman CYR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Січень 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446289319"/>
                  </a:ext>
                </a:extLst>
              </a:tr>
              <a:tr h="470380"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 </a:t>
                      </a:r>
                      <a:r>
                        <a:rPr lang="ru-RU" sz="1400" dirty="0" err="1" smtClean="0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Проведення</a:t>
                      </a:r>
                      <a:r>
                        <a:rPr lang="ru-RU" sz="1400" dirty="0" smtClean="0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 круглого столу «Як </a:t>
                      </a:r>
                      <a:r>
                        <a:rPr lang="ru-RU" sz="1400" dirty="0" err="1" smtClean="0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навчитись</a:t>
                      </a:r>
                      <a:r>
                        <a:rPr lang="ru-RU" sz="1400" dirty="0" smtClean="0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 </a:t>
                      </a:r>
                      <a:r>
                        <a:rPr lang="ru-RU" sz="1400" dirty="0" err="1" smtClean="0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цінувати</a:t>
                      </a:r>
                      <a:r>
                        <a:rPr lang="ru-RU" sz="1400" dirty="0" smtClean="0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 і </a:t>
                      </a:r>
                      <a:r>
                        <a:rPr lang="ru-RU" sz="1400" dirty="0" err="1" smtClean="0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розраховувати</a:t>
                      </a:r>
                      <a:r>
                        <a:rPr lang="ru-RU" sz="1400" dirty="0" smtClean="0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 час?»</a:t>
                      </a:r>
                    </a:p>
                    <a:p>
                      <a:endParaRPr lang="en-US" sz="1400" dirty="0">
                        <a:latin typeface="Times New Roman CYR" panose="02020603050405020304" pitchFamily="18" charset="0"/>
                        <a:cs typeface="Times New Roman CYR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Січень </a:t>
                      </a:r>
                    </a:p>
                    <a:p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Центр «Здорові</a:t>
                      </a:r>
                      <a:r>
                        <a:rPr lang="uk-UA" sz="14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та спортивні»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902476128"/>
                  </a:ext>
                </a:extLst>
              </a:tr>
              <a:tr h="470380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 До Дня </a:t>
                      </a:r>
                      <a:r>
                        <a:rPr lang="ru-RU" sz="1400" dirty="0" err="1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пазла</a:t>
                      </a:r>
                      <a:r>
                        <a:rPr lang="ru-RU" sz="1400" dirty="0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 та головоломки</a:t>
                      </a:r>
                    </a:p>
                    <a:p>
                      <a:r>
                        <a:rPr lang="ru-RU" sz="1400" dirty="0" err="1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Галявини</a:t>
                      </a:r>
                      <a:r>
                        <a:rPr lang="ru-RU" sz="1400" dirty="0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 для </a:t>
                      </a:r>
                      <a:r>
                        <a:rPr lang="ru-RU" sz="1400" dirty="0" err="1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розумників</a:t>
                      </a:r>
                      <a:r>
                        <a:rPr lang="ru-RU" sz="1400" dirty="0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 на</a:t>
                      </a:r>
                      <a:r>
                        <a:rPr lang="ru-RU" sz="1400" baseline="0" dirty="0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 </a:t>
                      </a:r>
                      <a:r>
                        <a:rPr lang="ru-RU" sz="1400" baseline="0" dirty="0" err="1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перерві</a:t>
                      </a:r>
                      <a:r>
                        <a:rPr lang="ru-RU" sz="1400" baseline="0" dirty="0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 </a:t>
                      </a:r>
                      <a:r>
                        <a:rPr lang="ru-RU" sz="1400" dirty="0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(</a:t>
                      </a:r>
                      <a:r>
                        <a:rPr lang="ru-RU" sz="1400" dirty="0" err="1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склади</a:t>
                      </a:r>
                      <a:r>
                        <a:rPr lang="ru-RU" sz="1400" dirty="0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 </a:t>
                      </a:r>
                      <a:r>
                        <a:rPr lang="ru-RU" sz="1400" dirty="0" err="1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пазл</a:t>
                      </a:r>
                      <a:r>
                        <a:rPr lang="ru-RU" sz="1400" dirty="0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, </a:t>
                      </a:r>
                      <a:r>
                        <a:rPr lang="ru-RU" sz="1400" dirty="0" err="1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розв’яжи</a:t>
                      </a:r>
                      <a:r>
                        <a:rPr lang="ru-RU" sz="1400" dirty="0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 головоломку)</a:t>
                      </a:r>
                      <a:endParaRPr lang="en-US" sz="1400" dirty="0">
                        <a:latin typeface="Times New Roman CYR" panose="02020603050405020304" pitchFamily="18" charset="0"/>
                        <a:cs typeface="Times New Roman CYR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Січень </a:t>
                      </a:r>
                    </a:p>
                    <a:p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Центр «Свято</a:t>
                      </a:r>
                      <a:r>
                        <a:rPr lang="uk-UA" sz="14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Є»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196109726"/>
                  </a:ext>
                </a:extLst>
              </a:tr>
              <a:tr h="470380"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Участь у </a:t>
                      </a:r>
                      <a:r>
                        <a:rPr lang="ru-RU" sz="1400" dirty="0" err="1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екологічній</a:t>
                      </a:r>
                      <a:r>
                        <a:rPr lang="ru-RU" sz="1400" dirty="0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 </a:t>
                      </a:r>
                      <a:r>
                        <a:rPr lang="ru-RU" sz="1400" dirty="0" err="1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акції</a:t>
                      </a:r>
                      <a:r>
                        <a:rPr lang="ru-RU" sz="1400" dirty="0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 «</a:t>
                      </a:r>
                      <a:r>
                        <a:rPr lang="ru-RU" sz="1400" dirty="0" err="1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Допоможемо</a:t>
                      </a:r>
                      <a:r>
                        <a:rPr lang="ru-RU" sz="1400" dirty="0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 </a:t>
                      </a:r>
                      <a:r>
                        <a:rPr lang="ru-RU" sz="1400" dirty="0" err="1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зимуючим</a:t>
                      </a:r>
                      <a:r>
                        <a:rPr lang="ru-RU" sz="1400" dirty="0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 птахам» (</a:t>
                      </a:r>
                      <a:r>
                        <a:rPr lang="ru-RU" sz="1400" dirty="0" err="1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виготовлення</a:t>
                      </a:r>
                      <a:r>
                        <a:rPr lang="ru-RU" sz="1400" dirty="0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 </a:t>
                      </a:r>
                      <a:r>
                        <a:rPr lang="ru-RU" sz="1400" dirty="0" err="1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годівничок</a:t>
                      </a:r>
                      <a:r>
                        <a:rPr lang="ru-RU" sz="1400" dirty="0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 і </a:t>
                      </a:r>
                      <a:r>
                        <a:rPr lang="ru-RU" sz="1400" dirty="0" err="1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підкормка</a:t>
                      </a:r>
                      <a:r>
                        <a:rPr lang="ru-RU" sz="1400" dirty="0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 </a:t>
                      </a:r>
                      <a:r>
                        <a:rPr lang="ru-RU" sz="1400" dirty="0" err="1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птахів</a:t>
                      </a:r>
                      <a:r>
                        <a:rPr lang="ru-RU" sz="1400" dirty="0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), </a:t>
                      </a:r>
                      <a:r>
                        <a:rPr lang="ru-RU" sz="1400" dirty="0" err="1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акція</a:t>
                      </a:r>
                      <a:r>
                        <a:rPr lang="ru-RU" sz="1400" dirty="0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 « </a:t>
                      </a:r>
                      <a:r>
                        <a:rPr lang="ru-RU" sz="1400" dirty="0" err="1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Пташиний</a:t>
                      </a:r>
                      <a:r>
                        <a:rPr lang="ru-RU" sz="1400" dirty="0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 </a:t>
                      </a:r>
                      <a:r>
                        <a:rPr lang="ru-RU" sz="1400" dirty="0" err="1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дивосвіт</a:t>
                      </a:r>
                      <a:r>
                        <a:rPr lang="ru-RU" sz="1400" dirty="0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»</a:t>
                      </a:r>
                      <a:endParaRPr lang="en-US" sz="1400" dirty="0">
                        <a:latin typeface="Times New Roman CYR" panose="02020603050405020304" pitchFamily="18" charset="0"/>
                        <a:cs typeface="Times New Roman CYR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Січень </a:t>
                      </a:r>
                    </a:p>
                    <a:p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Центр «</a:t>
                      </a:r>
                      <a:r>
                        <a:rPr lang="uk-UA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Екопогляд</a:t>
                      </a:r>
                      <a:r>
                        <a:rPr lang="uk-UA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13048575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2895625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t="1596" b="1694"/>
          <a:stretch/>
        </p:blipFill>
        <p:spPr>
          <a:xfrm>
            <a:off x="0" y="0"/>
            <a:ext cx="6858000" cy="9144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>
                        <a14:foregroundMark x1="38864" y1="78222" x2="62500" y2="77778"/>
                        <a14:foregroundMark x1="40227" y1="82889" x2="41136" y2="84889"/>
                        <a14:foregroundMark x1="39773" y1="81556" x2="45909" y2="86222"/>
                        <a14:foregroundMark x1="40682" y1="88444" x2="62500" y2="87111"/>
                      </a14:backgroundRemoval>
                    </a14:imgEffect>
                  </a14:imgLayer>
                </a14:imgProps>
              </a:ext>
            </a:extLst>
          </a:blip>
          <a:srcRect b="17007"/>
          <a:stretch/>
        </p:blipFill>
        <p:spPr>
          <a:xfrm>
            <a:off x="-275844" y="-252967"/>
            <a:ext cx="2086356" cy="177087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88179">
                        <a14:foregroundMark x1="68850" y1="89485" x2="68850" y2="89056"/>
                        <a14:foregroundMark x1="17572" y1="28541" x2="49521" y2="51717"/>
                        <a14:foregroundMark x1="36581" y1="16953" x2="64537" y2="59013"/>
                        <a14:foregroundMark x1="56390" y1="71030" x2="60703" y2="78541"/>
                        <a14:foregroundMark x1="74121" y1="83476" x2="76997" y2="89914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767333" y="1"/>
            <a:ext cx="5074539" cy="1120192"/>
          </a:xfrm>
          <a:prstGeom prst="rect">
            <a:avLst/>
          </a:prstGeom>
        </p:spPr>
      </p:pic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15027704"/>
              </p:ext>
            </p:extLst>
          </p:nvPr>
        </p:nvGraphicFramePr>
        <p:xfrm>
          <a:off x="366141" y="1249769"/>
          <a:ext cx="6125717" cy="5436962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512064">
                  <a:extLst>
                    <a:ext uri="{9D8B030D-6E8A-4147-A177-3AD203B41FA5}">
                      <a16:colId xmlns="" xmlns:a16="http://schemas.microsoft.com/office/drawing/2014/main" val="2353317587"/>
                    </a:ext>
                  </a:extLst>
                </a:gridCol>
                <a:gridCol w="2851966">
                  <a:extLst>
                    <a:ext uri="{9D8B030D-6E8A-4147-A177-3AD203B41FA5}">
                      <a16:colId xmlns="" xmlns:a16="http://schemas.microsoft.com/office/drawing/2014/main" val="481427331"/>
                    </a:ext>
                  </a:extLst>
                </a:gridCol>
                <a:gridCol w="1230258">
                  <a:extLst>
                    <a:ext uri="{9D8B030D-6E8A-4147-A177-3AD203B41FA5}">
                      <a16:colId xmlns="" xmlns:a16="http://schemas.microsoft.com/office/drawing/2014/main" val="2699883206"/>
                    </a:ext>
                  </a:extLst>
                </a:gridCol>
                <a:gridCol w="1531429">
                  <a:extLst>
                    <a:ext uri="{9D8B030D-6E8A-4147-A177-3AD203B41FA5}">
                      <a16:colId xmlns="" xmlns:a16="http://schemas.microsoft.com/office/drawing/2014/main" val="905457793"/>
                    </a:ext>
                  </a:extLst>
                </a:gridCol>
              </a:tblGrid>
              <a:tr h="65160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№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Зміст  роботи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6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Термін проведення</a:t>
                      </a:r>
                      <a:endParaRPr lang="en-US" sz="16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Відповідальні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3037095934"/>
                  </a:ext>
                </a:extLst>
              </a:tr>
              <a:tr h="470380"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9.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err="1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Всесвітній</a:t>
                      </a:r>
                      <a:r>
                        <a:rPr lang="ru-RU" sz="1400" dirty="0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 день «</a:t>
                      </a:r>
                      <a:r>
                        <a:rPr lang="ru-RU" sz="1400" dirty="0" err="1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спасибі</a:t>
                      </a:r>
                      <a:r>
                        <a:rPr lang="ru-RU" sz="1400" dirty="0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»</a:t>
                      </a:r>
                    </a:p>
                    <a:p>
                      <a:r>
                        <a:rPr lang="ru-RU" sz="1400" dirty="0" err="1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Запис</a:t>
                      </a:r>
                      <a:r>
                        <a:rPr lang="ru-RU" sz="1400" dirty="0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 </a:t>
                      </a:r>
                      <a:r>
                        <a:rPr lang="ru-RU" sz="1400" dirty="0" err="1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відео</a:t>
                      </a:r>
                      <a:r>
                        <a:rPr lang="ru-RU" sz="1400" dirty="0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 «</a:t>
                      </a:r>
                      <a:r>
                        <a:rPr lang="ru-RU" sz="1400" dirty="0" err="1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Спасибі</a:t>
                      </a:r>
                      <a:r>
                        <a:rPr lang="ru-RU" sz="1400" dirty="0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 вам..» </a:t>
                      </a:r>
                      <a:r>
                        <a:rPr lang="ru-RU" sz="1400" dirty="0" err="1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подяка</a:t>
                      </a:r>
                      <a:r>
                        <a:rPr lang="ru-RU" sz="1400" dirty="0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 героям, </a:t>
                      </a:r>
                      <a:r>
                        <a:rPr lang="ru-RU" sz="1400" dirty="0" err="1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лікарям</a:t>
                      </a:r>
                      <a:r>
                        <a:rPr lang="ru-RU" sz="1400" dirty="0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, </a:t>
                      </a:r>
                      <a:r>
                        <a:rPr lang="ru-RU" sz="1400" dirty="0" err="1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вчителям</a:t>
                      </a:r>
                      <a:r>
                        <a:rPr lang="ru-RU" sz="1400" dirty="0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…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Січень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 smtClean="0"/>
                        <a:t>Центр «Промінь»</a:t>
                      </a:r>
                      <a:endParaRPr lang="uk-UA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446289319"/>
                  </a:ext>
                </a:extLst>
              </a:tr>
              <a:tr h="470380">
                <a:tc>
                  <a:txBody>
                    <a:bodyPr/>
                    <a:lstStyle/>
                    <a:p>
                      <a:r>
                        <a:rPr lang="uk-UA" dirty="0"/>
                        <a:t>10.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err="1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Запис</a:t>
                      </a:r>
                      <a:r>
                        <a:rPr lang="ru-RU" sz="1400" dirty="0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 </a:t>
                      </a:r>
                      <a:r>
                        <a:rPr lang="ru-RU" sz="1400" dirty="0" err="1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відео</a:t>
                      </a:r>
                      <a:r>
                        <a:rPr lang="ru-RU" sz="1400" dirty="0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 «</a:t>
                      </a:r>
                      <a:r>
                        <a:rPr lang="ru-RU" sz="1400" dirty="0" err="1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Історичний</a:t>
                      </a:r>
                      <a:r>
                        <a:rPr lang="ru-RU" sz="1400" dirty="0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 </a:t>
                      </a:r>
                      <a:r>
                        <a:rPr lang="ru-RU" sz="1400" dirty="0" err="1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січень</a:t>
                      </a:r>
                      <a:r>
                        <a:rPr lang="ru-RU" sz="1400" dirty="0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14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uk-UA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Січень</a:t>
                      </a:r>
                    </a:p>
                    <a:p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 smtClean="0"/>
                        <a:t>Центр « Дозвілля»</a:t>
                      </a:r>
                      <a:endParaRPr lang="uk-UA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902476128"/>
                  </a:ext>
                </a:extLst>
              </a:tr>
              <a:tr h="470380"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11.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День </a:t>
                      </a:r>
                      <a:r>
                        <a:rPr lang="ru-RU" dirty="0" err="1" smtClean="0"/>
                        <a:t>Соборності</a:t>
                      </a:r>
                      <a:r>
                        <a:rPr lang="ru-RU" dirty="0" smtClean="0"/>
                        <a:t> </a:t>
                      </a:r>
                      <a:r>
                        <a:rPr lang="ru-RU" dirty="0" err="1" smtClean="0"/>
                        <a:t>тa</a:t>
                      </a:r>
                      <a:r>
                        <a:rPr lang="ru-RU" dirty="0" smtClean="0"/>
                        <a:t> </a:t>
                      </a:r>
                      <a:r>
                        <a:rPr lang="ru-RU" dirty="0" err="1" smtClean="0"/>
                        <a:t>Свободи</a:t>
                      </a:r>
                      <a:r>
                        <a:rPr lang="ru-RU" dirty="0" smtClean="0"/>
                        <a:t> </a:t>
                      </a:r>
                      <a:r>
                        <a:rPr lang="ru-RU" dirty="0" err="1" smtClean="0"/>
                        <a:t>України</a:t>
                      </a:r>
                      <a:r>
                        <a:rPr lang="ru-RU" dirty="0" smtClean="0"/>
                        <a:t/>
                      </a:r>
                      <a:br>
                        <a:rPr lang="ru-RU" dirty="0" smtClean="0"/>
                      </a:br>
                      <a:r>
                        <a:rPr lang="ru-RU" dirty="0" smtClean="0"/>
                        <a:t>На </a:t>
                      </a:r>
                      <a:r>
                        <a:rPr lang="ru-RU" dirty="0" err="1" smtClean="0"/>
                        <a:t>перервах</a:t>
                      </a:r>
                      <a:r>
                        <a:rPr lang="ru-RU" dirty="0" smtClean="0"/>
                        <a:t> </a:t>
                      </a:r>
                      <a:r>
                        <a:rPr lang="ru-RU" dirty="0" err="1" smtClean="0"/>
                        <a:t>ланцюг</a:t>
                      </a:r>
                      <a:r>
                        <a:rPr lang="ru-RU" dirty="0" smtClean="0"/>
                        <a:t> </a:t>
                      </a:r>
                      <a:r>
                        <a:rPr lang="ru-RU" dirty="0" err="1" smtClean="0"/>
                        <a:t>єднання</a:t>
                      </a:r>
                      <a:endParaRPr lang="ru-RU" dirty="0" smtClean="0"/>
                    </a:p>
                    <a:p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dirty="0" smtClean="0"/>
                    </a:p>
                    <a:p>
                      <a:r>
                        <a:rPr lang="uk-UA" dirty="0" smtClean="0"/>
                        <a:t>Січень</a:t>
                      </a:r>
                    </a:p>
                    <a:p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 smtClean="0"/>
                        <a:t>Члени</a:t>
                      </a:r>
                      <a:r>
                        <a:rPr lang="uk-UA" baseline="0" dirty="0" smtClean="0"/>
                        <a:t> УП, </a:t>
                      </a:r>
                    </a:p>
                    <a:p>
                      <a:r>
                        <a:rPr lang="uk-UA" baseline="0" dirty="0" smtClean="0"/>
                        <a:t>учні школи</a:t>
                      </a:r>
                      <a:endParaRPr lang="uk-UA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4226618763"/>
                  </a:ext>
                </a:extLst>
              </a:tr>
              <a:tr h="470380"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12.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err="1" smtClean="0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Оформлення</a:t>
                      </a:r>
                      <a:r>
                        <a:rPr lang="ru-RU" sz="1400" dirty="0" smtClean="0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 </a:t>
                      </a:r>
                      <a:r>
                        <a:rPr lang="ru-RU" sz="1400" dirty="0" err="1" smtClean="0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виставки</a:t>
                      </a:r>
                      <a:r>
                        <a:rPr lang="ru-RU" sz="1400" dirty="0" smtClean="0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 </a:t>
                      </a:r>
                      <a:r>
                        <a:rPr lang="ru-RU" sz="1400" dirty="0" err="1" smtClean="0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малюнків</a:t>
                      </a:r>
                      <a:r>
                        <a:rPr lang="ru-RU" sz="1400" dirty="0" smtClean="0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 «</a:t>
                      </a:r>
                      <a:r>
                        <a:rPr lang="ru-RU" sz="1400" dirty="0" err="1" smtClean="0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Україна</a:t>
                      </a:r>
                      <a:r>
                        <a:rPr lang="ru-RU" sz="1400" dirty="0" smtClean="0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 </a:t>
                      </a:r>
                      <a:r>
                        <a:rPr lang="ru-RU" sz="1400" dirty="0" err="1" smtClean="0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єдина</a:t>
                      </a:r>
                      <a:r>
                        <a:rPr lang="ru-RU" sz="1400" dirty="0" smtClean="0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 – </a:t>
                      </a:r>
                      <a:r>
                        <a:rPr lang="ru-RU" sz="1400" dirty="0" err="1" smtClean="0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від</a:t>
                      </a:r>
                      <a:r>
                        <a:rPr lang="ru-RU" sz="1400" dirty="0" smtClean="0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 заходу до сходу»</a:t>
                      </a:r>
                    </a:p>
                    <a:p>
                      <a:endParaRPr lang="ru-RU" sz="1400" dirty="0">
                        <a:latin typeface="Times New Roman CYR" panose="02020603050405020304" pitchFamily="18" charset="0"/>
                        <a:cs typeface="Times New Roman CYR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Січень</a:t>
                      </a:r>
                    </a:p>
                    <a:p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 smtClean="0"/>
                        <a:t>Центр «Промінь»</a:t>
                      </a:r>
                    </a:p>
                    <a:p>
                      <a:endParaRPr lang="uk-UA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196109726"/>
                  </a:ext>
                </a:extLst>
              </a:tr>
              <a:tr h="300446"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13.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err="1" smtClean="0">
                          <a:solidFill>
                            <a:schemeClr val="tx1"/>
                          </a:solidFill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Інформаційний</a:t>
                      </a: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 дайджест «</a:t>
                      </a:r>
                      <a:r>
                        <a:rPr lang="ru-RU" sz="1400" dirty="0" err="1" smtClean="0">
                          <a:solidFill>
                            <a:schemeClr val="tx1"/>
                          </a:solidFill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Голокост</a:t>
                      </a: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 – </a:t>
                      </a:r>
                      <a:r>
                        <a:rPr lang="ru-RU" sz="1400" dirty="0" err="1" smtClean="0">
                          <a:solidFill>
                            <a:schemeClr val="tx1"/>
                          </a:solidFill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вічний</a:t>
                      </a: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 урок </a:t>
                      </a:r>
                      <a:r>
                        <a:rPr lang="ru-RU" sz="1400" dirty="0" err="1" smtClean="0">
                          <a:solidFill>
                            <a:schemeClr val="tx1"/>
                          </a:solidFill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людству</a:t>
                      </a: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»</a:t>
                      </a:r>
                    </a:p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dirty="0">
                        <a:solidFill>
                          <a:schemeClr val="tx1"/>
                        </a:solidFill>
                        <a:latin typeface="Times New Roman CYR" panose="02020603050405020304" pitchFamily="18" charset="0"/>
                        <a:cs typeface="Times New Roman CYR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Січень</a:t>
                      </a:r>
                    </a:p>
                    <a:p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 smtClean="0"/>
                        <a:t>Центр «Промінь»</a:t>
                      </a:r>
                    </a:p>
                    <a:p>
                      <a:endParaRPr lang="uk-UA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130485751"/>
                  </a:ext>
                </a:extLst>
              </a:tr>
              <a:tr h="470380"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14.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err="1" smtClean="0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Інформаційний</a:t>
                      </a:r>
                      <a:r>
                        <a:rPr lang="ru-RU" sz="1400" dirty="0" smtClean="0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 дайджест «Крути. </a:t>
                      </a:r>
                      <a:r>
                        <a:rPr lang="ru-RU" sz="1400" dirty="0" err="1" smtClean="0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Історія</a:t>
                      </a:r>
                      <a:r>
                        <a:rPr lang="ru-RU" sz="1400" dirty="0" smtClean="0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 написана </a:t>
                      </a:r>
                      <a:r>
                        <a:rPr lang="ru-RU" sz="1400" dirty="0" err="1" smtClean="0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спогадами</a:t>
                      </a:r>
                      <a:r>
                        <a:rPr lang="ru-RU" sz="1400" dirty="0" smtClean="0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»</a:t>
                      </a:r>
                    </a:p>
                    <a:p>
                      <a:endParaRPr lang="ru-RU" sz="1400" dirty="0">
                        <a:latin typeface="Times New Roman CYR" panose="02020603050405020304" pitchFamily="18" charset="0"/>
                        <a:cs typeface="Times New Roman CYR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Січень</a:t>
                      </a:r>
                    </a:p>
                    <a:p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 smtClean="0"/>
                        <a:t>Центр «Промінь»,</a:t>
                      </a:r>
                    </a:p>
                    <a:p>
                      <a:r>
                        <a:rPr lang="uk-UA" dirty="0" smtClean="0"/>
                        <a:t>«Волонтери»</a:t>
                      </a:r>
                    </a:p>
                    <a:p>
                      <a:endParaRPr lang="uk-UA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70990163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2510943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t="1596" b="1694"/>
          <a:stretch/>
        </p:blipFill>
        <p:spPr>
          <a:xfrm>
            <a:off x="0" y="0"/>
            <a:ext cx="6858000" cy="9144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88179">
                        <a14:foregroundMark x1="68850" y1="89485" x2="68850" y2="89056"/>
                        <a14:foregroundMark x1="17572" y1="28541" x2="49521" y2="51717"/>
                        <a14:foregroundMark x1="36581" y1="16953" x2="64537" y2="59013"/>
                        <a14:foregroundMark x1="56390" y1="71030" x2="60703" y2="78541"/>
                        <a14:foregroundMark x1="74121" y1="83476" x2="76997" y2="89914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767333" y="1"/>
            <a:ext cx="5074539" cy="112019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762249" y="257736"/>
            <a:ext cx="48630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ЛЮТИЙ</a:t>
            </a:r>
            <a:endParaRPr lang="en-US" b="1" u="sng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5"/>
          <a:srcRect b="9603"/>
          <a:stretch/>
        </p:blipFill>
        <p:spPr>
          <a:xfrm>
            <a:off x="5237073" y="-236330"/>
            <a:ext cx="1859585" cy="1718308"/>
          </a:xfrm>
          <a:prstGeom prst="rect">
            <a:avLst/>
          </a:prstGeom>
        </p:spPr>
      </p:pic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62442809"/>
              </p:ext>
            </p:extLst>
          </p:nvPr>
        </p:nvGraphicFramePr>
        <p:xfrm>
          <a:off x="366141" y="1094597"/>
          <a:ext cx="6125717" cy="506716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512064">
                  <a:extLst>
                    <a:ext uri="{9D8B030D-6E8A-4147-A177-3AD203B41FA5}">
                      <a16:colId xmlns="" xmlns:a16="http://schemas.microsoft.com/office/drawing/2014/main" val="2353317587"/>
                    </a:ext>
                  </a:extLst>
                </a:gridCol>
                <a:gridCol w="2677795">
                  <a:extLst>
                    <a:ext uri="{9D8B030D-6E8A-4147-A177-3AD203B41FA5}">
                      <a16:colId xmlns="" xmlns:a16="http://schemas.microsoft.com/office/drawing/2014/main" val="481427331"/>
                    </a:ext>
                  </a:extLst>
                </a:gridCol>
                <a:gridCol w="1262743">
                  <a:extLst>
                    <a:ext uri="{9D8B030D-6E8A-4147-A177-3AD203B41FA5}">
                      <a16:colId xmlns="" xmlns:a16="http://schemas.microsoft.com/office/drawing/2014/main" val="2699883206"/>
                    </a:ext>
                  </a:extLst>
                </a:gridCol>
                <a:gridCol w="1673115">
                  <a:extLst>
                    <a:ext uri="{9D8B030D-6E8A-4147-A177-3AD203B41FA5}">
                      <a16:colId xmlns="" xmlns:a16="http://schemas.microsoft.com/office/drawing/2014/main" val="905457793"/>
                    </a:ext>
                  </a:extLst>
                </a:gridCol>
              </a:tblGrid>
              <a:tr h="83806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№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Зміст  роботи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Термін проведення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Відповідальні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3037095934"/>
                  </a:ext>
                </a:extLst>
              </a:tr>
              <a:tr h="470380"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err="1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Оформлення</a:t>
                      </a:r>
                      <a:r>
                        <a:rPr lang="ru-RU" sz="1400" dirty="0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 </a:t>
                      </a:r>
                      <a:r>
                        <a:rPr lang="ru-RU" sz="1400" dirty="0" err="1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інформаційного</a:t>
                      </a:r>
                      <a:r>
                        <a:rPr lang="ru-RU" sz="1400" dirty="0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 листа «</a:t>
                      </a:r>
                      <a:r>
                        <a:rPr lang="ru-RU" sz="1400" dirty="0" err="1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Безпека</a:t>
                      </a:r>
                      <a:r>
                        <a:rPr lang="ru-RU" sz="1400" dirty="0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 в </a:t>
                      </a:r>
                      <a:r>
                        <a:rPr lang="ru-RU" sz="1400" dirty="0" err="1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Інтернеті</a:t>
                      </a:r>
                      <a:r>
                        <a:rPr lang="ru-RU" sz="1400" dirty="0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».</a:t>
                      </a:r>
                      <a:endParaRPr lang="en-US" sz="1400" dirty="0">
                        <a:latin typeface="Times New Roman CYR" panose="02020603050405020304" pitchFamily="18" charset="0"/>
                        <a:cs typeface="Times New Roman CYR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Лютий 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Центр</a:t>
                      </a:r>
                      <a:r>
                        <a:rPr lang="uk-UA" sz="1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«Промінь»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446289319"/>
                  </a:ext>
                </a:extLst>
              </a:tr>
              <a:tr h="470380"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Благодійний ярмарок «</a:t>
                      </a:r>
                      <a:r>
                        <a:rPr lang="ru-RU" sz="1400" dirty="0" err="1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Янголи</a:t>
                      </a:r>
                      <a:r>
                        <a:rPr lang="ru-RU" sz="1400" dirty="0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 </a:t>
                      </a:r>
                      <a:r>
                        <a:rPr lang="ru-RU" sz="1400" dirty="0" err="1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поруч</a:t>
                      </a:r>
                      <a:r>
                        <a:rPr lang="ru-RU" sz="1400" dirty="0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»</a:t>
                      </a:r>
                      <a:endParaRPr lang="en-US" sz="1400" dirty="0">
                        <a:latin typeface="Times New Roman CYR" panose="02020603050405020304" pitchFamily="18" charset="0"/>
                        <a:cs typeface="Times New Roman CYR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Лютий </a:t>
                      </a:r>
                    </a:p>
                    <a:p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Центр «</a:t>
                      </a:r>
                      <a:r>
                        <a:rPr lang="uk-UA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Волонтери</a:t>
                      </a:r>
                      <a:r>
                        <a:rPr lang="uk-UA" sz="1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902476128"/>
                  </a:ext>
                </a:extLst>
              </a:tr>
              <a:tr h="470380"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 smtClean="0"/>
                        <a:t>Підготовка до Всеукраїнського</a:t>
                      </a:r>
                      <a:r>
                        <a:rPr lang="uk-UA" baseline="0" dirty="0" smtClean="0"/>
                        <a:t> екологічного конкурсу « </a:t>
                      </a:r>
                      <a:r>
                        <a:rPr lang="uk-UA" baseline="0" dirty="0" err="1" smtClean="0"/>
                        <a:t>Земля-</a:t>
                      </a:r>
                      <a:r>
                        <a:rPr lang="uk-UA" baseline="0" dirty="0" smtClean="0"/>
                        <a:t> наш спільний дім»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 smtClean="0"/>
                        <a:t>Лютий - квітень</a:t>
                      </a:r>
                    </a:p>
                    <a:p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 smtClean="0"/>
                        <a:t>Члени УП (агітбригада)</a:t>
                      </a:r>
                      <a:endParaRPr lang="uk-UA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4226618763"/>
                  </a:ext>
                </a:extLst>
              </a:tr>
              <a:tr h="470380"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 </a:t>
                      </a:r>
                      <a:r>
                        <a:rPr lang="ru-RU" sz="1400" dirty="0" err="1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Проведення</a:t>
                      </a:r>
                      <a:r>
                        <a:rPr lang="ru-RU" sz="1400" dirty="0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 </a:t>
                      </a:r>
                      <a:r>
                        <a:rPr lang="ru-RU" sz="1400" dirty="0" err="1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анкетування</a:t>
                      </a:r>
                      <a:r>
                        <a:rPr lang="ru-RU" sz="1400" dirty="0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 «</a:t>
                      </a:r>
                      <a:r>
                        <a:rPr lang="ru-RU" sz="1400" dirty="0" err="1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Ефективність</a:t>
                      </a:r>
                      <a:r>
                        <a:rPr lang="ru-RU" sz="1400" dirty="0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 </a:t>
                      </a:r>
                      <a:r>
                        <a:rPr lang="ru-RU" sz="1400" dirty="0" err="1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роботи</a:t>
                      </a:r>
                      <a:r>
                        <a:rPr lang="ru-RU" sz="1400" dirty="0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 </a:t>
                      </a:r>
                      <a:r>
                        <a:rPr lang="ru-RU" sz="1400" dirty="0" err="1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учнівського</a:t>
                      </a:r>
                      <a:r>
                        <a:rPr lang="ru-RU" sz="1400" dirty="0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 </a:t>
                      </a:r>
                      <a:r>
                        <a:rPr lang="ru-RU" sz="1400" dirty="0" err="1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самоврядування</a:t>
                      </a:r>
                      <a:r>
                        <a:rPr lang="ru-RU" sz="1400" dirty="0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 у </a:t>
                      </a:r>
                      <a:r>
                        <a:rPr lang="ru-RU" sz="1400" dirty="0" err="1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класних</a:t>
                      </a:r>
                      <a:r>
                        <a:rPr lang="ru-RU" sz="1400" dirty="0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 </a:t>
                      </a:r>
                      <a:r>
                        <a:rPr lang="ru-RU" sz="1400" dirty="0" err="1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колективах</a:t>
                      </a:r>
                      <a:r>
                        <a:rPr lang="ru-RU" sz="1400" dirty="0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Лютий</a:t>
                      </a:r>
                    </a:p>
                    <a:p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Голова</a:t>
                      </a:r>
                      <a:r>
                        <a:rPr lang="uk-UA" sz="1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УП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196109726"/>
                  </a:ext>
                </a:extLst>
              </a:tr>
              <a:tr h="470380"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5.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Участь у  </a:t>
                      </a:r>
                      <a:r>
                        <a:rPr lang="ru-RU" sz="1400" dirty="0" err="1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акції</a:t>
                      </a:r>
                      <a:r>
                        <a:rPr lang="ru-RU" sz="1400" dirty="0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 «</a:t>
                      </a:r>
                      <a:r>
                        <a:rPr lang="ru-RU" sz="1400" dirty="0" err="1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Найкраща</a:t>
                      </a:r>
                      <a:r>
                        <a:rPr lang="ru-RU" sz="1400" dirty="0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 </a:t>
                      </a:r>
                      <a:r>
                        <a:rPr lang="ru-RU" sz="1400" dirty="0" err="1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годівничка</a:t>
                      </a:r>
                      <a:r>
                        <a:rPr lang="ru-RU" sz="1400" dirty="0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»</a:t>
                      </a:r>
                      <a:endParaRPr lang="en-US" sz="1400" dirty="0">
                        <a:latin typeface="Times New Roman CYR" panose="02020603050405020304" pitchFamily="18" charset="0"/>
                        <a:cs typeface="Times New Roman CYR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Лютий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Члени</a:t>
                      </a:r>
                      <a:r>
                        <a:rPr lang="uk-UA" sz="1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УП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130485751"/>
                  </a:ext>
                </a:extLst>
              </a:tr>
              <a:tr h="470380"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6.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err="1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Святкова</a:t>
                      </a:r>
                      <a:r>
                        <a:rPr lang="ru-RU" sz="1400" dirty="0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 </a:t>
                      </a:r>
                      <a:r>
                        <a:rPr lang="ru-RU" sz="1400" dirty="0" err="1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пошта</a:t>
                      </a:r>
                      <a:r>
                        <a:rPr lang="ru-RU" sz="1400" dirty="0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 до Дня Святого Валентина</a:t>
                      </a:r>
                      <a:endParaRPr lang="en-US" sz="1400" dirty="0">
                        <a:latin typeface="Times New Roman CYR" panose="02020603050405020304" pitchFamily="18" charset="0"/>
                        <a:cs typeface="Times New Roman CYR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Лютий</a:t>
                      </a:r>
                    </a:p>
                    <a:p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Центр </a:t>
                      </a:r>
                      <a:r>
                        <a:rPr lang="uk-UA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«Дозвілля</a:t>
                      </a:r>
                      <a:r>
                        <a:rPr lang="uk-UA" sz="1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709901635"/>
                  </a:ext>
                </a:extLst>
              </a:tr>
              <a:tr h="470380"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7.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 smtClean="0"/>
                        <a:t>Проведення рейду-перевірки шкільних підручників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 smtClean="0"/>
                        <a:t>Центр «Феміда»</a:t>
                      </a:r>
                      <a:endParaRPr lang="uk-UA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427418598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6444073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t="1596" b="1694"/>
          <a:stretch/>
        </p:blipFill>
        <p:spPr>
          <a:xfrm>
            <a:off x="0" y="0"/>
            <a:ext cx="6858000" cy="9144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>
                        <a14:foregroundMark x1="38864" y1="78222" x2="62500" y2="77778"/>
                        <a14:foregroundMark x1="40227" y1="82889" x2="41136" y2="84889"/>
                        <a14:foregroundMark x1="39773" y1="81556" x2="45909" y2="86222"/>
                        <a14:foregroundMark x1="40682" y1="88444" x2="62500" y2="87111"/>
                      </a14:backgroundRemoval>
                    </a14:imgEffect>
                  </a14:imgLayer>
                </a14:imgProps>
              </a:ext>
            </a:extLst>
          </a:blip>
          <a:srcRect b="17007"/>
          <a:stretch/>
        </p:blipFill>
        <p:spPr>
          <a:xfrm>
            <a:off x="-275844" y="-252967"/>
            <a:ext cx="2086356" cy="177087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88179">
                        <a14:foregroundMark x1="68850" y1="89485" x2="68850" y2="89056"/>
                        <a14:foregroundMark x1="17572" y1="28541" x2="49521" y2="51717"/>
                        <a14:foregroundMark x1="36581" y1="16953" x2="64537" y2="59013"/>
                        <a14:foregroundMark x1="56390" y1="71030" x2="60703" y2="78541"/>
                        <a14:foregroundMark x1="74121" y1="83476" x2="76997" y2="89914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767333" y="1"/>
            <a:ext cx="5074539" cy="112019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762249" y="257736"/>
            <a:ext cx="48630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БЕРЕЗЕНЬ</a:t>
            </a:r>
            <a:endParaRPr lang="en-US" b="1" u="sng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61721886"/>
              </p:ext>
            </p:extLst>
          </p:nvPr>
        </p:nvGraphicFramePr>
        <p:xfrm>
          <a:off x="366141" y="1249769"/>
          <a:ext cx="6189027" cy="5238661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462534">
                  <a:extLst>
                    <a:ext uri="{9D8B030D-6E8A-4147-A177-3AD203B41FA5}">
                      <a16:colId xmlns="" xmlns:a16="http://schemas.microsoft.com/office/drawing/2014/main" val="2353317587"/>
                    </a:ext>
                  </a:extLst>
                </a:gridCol>
                <a:gridCol w="2738580">
                  <a:extLst>
                    <a:ext uri="{9D8B030D-6E8A-4147-A177-3AD203B41FA5}">
                      <a16:colId xmlns="" xmlns:a16="http://schemas.microsoft.com/office/drawing/2014/main" val="481427331"/>
                    </a:ext>
                  </a:extLst>
                </a:gridCol>
                <a:gridCol w="1393174">
                  <a:extLst>
                    <a:ext uri="{9D8B030D-6E8A-4147-A177-3AD203B41FA5}">
                      <a16:colId xmlns="" xmlns:a16="http://schemas.microsoft.com/office/drawing/2014/main" val="2699883206"/>
                    </a:ext>
                  </a:extLst>
                </a:gridCol>
                <a:gridCol w="1594739">
                  <a:extLst>
                    <a:ext uri="{9D8B030D-6E8A-4147-A177-3AD203B41FA5}">
                      <a16:colId xmlns="" xmlns:a16="http://schemas.microsoft.com/office/drawing/2014/main" val="905457793"/>
                    </a:ext>
                  </a:extLst>
                </a:gridCol>
              </a:tblGrid>
              <a:tr h="65160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6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№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Зміст  роботи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6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Термін проведення</a:t>
                      </a:r>
                      <a:endParaRPr lang="en-US" sz="16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Відповідальні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3037095934"/>
                  </a:ext>
                </a:extLst>
              </a:tr>
              <a:tr h="470380"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9.</a:t>
                      </a:r>
                      <a:endParaRPr lang="en-US" sz="1400" dirty="0">
                        <a:latin typeface="Times New Roman CYR" panose="02020603050405020304" pitchFamily="18" charset="0"/>
                        <a:cs typeface="Times New Roman CYR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err="1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Операція</a:t>
                      </a:r>
                      <a:r>
                        <a:rPr lang="ru-RU" sz="1400" dirty="0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 «В школу без </a:t>
                      </a:r>
                      <a:r>
                        <a:rPr lang="ru-RU" sz="1400" dirty="0" err="1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запізнення</a:t>
                      </a:r>
                      <a:r>
                        <a:rPr lang="ru-RU" sz="1400" dirty="0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»</a:t>
                      </a:r>
                      <a:endParaRPr lang="en-US" sz="1400" dirty="0">
                        <a:latin typeface="Times New Roman CYR" panose="02020603050405020304" pitchFamily="18" charset="0"/>
                        <a:cs typeface="Times New Roman CYR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400" dirty="0" smtClean="0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Березень</a:t>
                      </a:r>
                      <a:endParaRPr lang="en-US" sz="1400" dirty="0">
                        <a:latin typeface="Times New Roman CYR" panose="02020603050405020304" pitchFamily="18" charset="0"/>
                        <a:cs typeface="Times New Roman CYR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Центр </a:t>
                      </a:r>
                      <a:r>
                        <a:rPr lang="uk-UA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«Феміда»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446289319"/>
                  </a:ext>
                </a:extLst>
              </a:tr>
              <a:tr h="904694">
                <a:tc>
                  <a:txBody>
                    <a:bodyPr/>
                    <a:lstStyle/>
                    <a:p>
                      <a:r>
                        <a:rPr lang="uk-UA" sz="1400" dirty="0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10.</a:t>
                      </a:r>
                      <a:endParaRPr lang="en-US" sz="1400" dirty="0">
                        <a:latin typeface="Times New Roman CYR" panose="02020603050405020304" pitchFamily="18" charset="0"/>
                        <a:cs typeface="Times New Roman CYR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0" dirty="0">
                          <a:effectLst/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До </a:t>
                      </a:r>
                      <a:r>
                        <a:rPr lang="ru-RU" sz="1400" b="0" dirty="0" err="1">
                          <a:effectLst/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Міжнародного</a:t>
                      </a:r>
                      <a:r>
                        <a:rPr lang="ru-RU" sz="1400" b="0" dirty="0">
                          <a:effectLst/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 дня </a:t>
                      </a:r>
                      <a:r>
                        <a:rPr lang="ru-RU" sz="1400" b="0" dirty="0" err="1">
                          <a:effectLst/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щастя</a:t>
                      </a:r>
                      <a:r>
                        <a:rPr lang="ru-RU" sz="1400" b="0" dirty="0">
                          <a:effectLst/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 </a:t>
                      </a:r>
                      <a:r>
                        <a:rPr lang="ru-RU" sz="1400" b="0" dirty="0" err="1">
                          <a:effectLst/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флешмоб</a:t>
                      </a:r>
                      <a:r>
                        <a:rPr lang="ru-RU" sz="1400" b="0" dirty="0">
                          <a:effectLst/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 «</a:t>
                      </a:r>
                      <a:r>
                        <a:rPr lang="ru-RU" sz="1400" b="0" dirty="0" err="1">
                          <a:effectLst/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Щастя</a:t>
                      </a:r>
                      <a:r>
                        <a:rPr lang="ru-RU" sz="1400" b="0" dirty="0">
                          <a:effectLst/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 бути </a:t>
                      </a:r>
                      <a:r>
                        <a:rPr lang="ru-RU" sz="1400" b="0" dirty="0" err="1">
                          <a:effectLst/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українцем</a:t>
                      </a:r>
                      <a:r>
                        <a:rPr lang="ru-RU" sz="1400" b="0" dirty="0">
                          <a:effectLst/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»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uk-UA" sz="1400" dirty="0" smtClean="0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Березень</a:t>
                      </a:r>
                    </a:p>
                    <a:p>
                      <a:endParaRPr lang="en-US" sz="1400" dirty="0">
                        <a:latin typeface="Times New Roman CYR" panose="02020603050405020304" pitchFamily="18" charset="0"/>
                        <a:cs typeface="Times New Roman CYR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400" dirty="0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Центр </a:t>
                      </a:r>
                      <a:r>
                        <a:rPr lang="uk-UA" sz="1400" dirty="0" smtClean="0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«Дозвілля»</a:t>
                      </a:r>
                      <a:endParaRPr lang="en-US" sz="1400" dirty="0">
                        <a:latin typeface="Times New Roman CYR" panose="02020603050405020304" pitchFamily="18" charset="0"/>
                        <a:cs typeface="Times New Roman CYR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902476128"/>
                  </a:ext>
                </a:extLst>
              </a:tr>
              <a:tr h="1914525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11.</a:t>
                      </a:r>
                      <a:endParaRPr lang="en-US" sz="1400" dirty="0">
                        <a:latin typeface="Times New Roman CYR" panose="02020603050405020304" pitchFamily="18" charset="0"/>
                        <a:cs typeface="Times New Roman CYR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0" kern="1200" dirty="0" err="1">
                          <a:solidFill>
                            <a:schemeClr val="dk1"/>
                          </a:solidFill>
                          <a:effectLst/>
                          <a:latin typeface="Times New Roman CYR" panose="02020603050405020304" pitchFamily="18" charset="0"/>
                          <a:ea typeface="+mn-ea"/>
                          <a:cs typeface="Times New Roman CYR" panose="02020603050405020304" pitchFamily="18" charset="0"/>
                        </a:rPr>
                        <a:t>Спільне</a:t>
                      </a:r>
                      <a:r>
                        <a:rPr lang="ru-RU" sz="1400" b="0" i="0" kern="1200" dirty="0">
                          <a:solidFill>
                            <a:schemeClr val="dk1"/>
                          </a:solidFill>
                          <a:effectLst/>
                          <a:latin typeface="Times New Roman CYR" panose="02020603050405020304" pitchFamily="18" charset="0"/>
                          <a:ea typeface="+mn-ea"/>
                          <a:cs typeface="Times New Roman CYR" panose="02020603050405020304" pitchFamily="18" charset="0"/>
                        </a:rPr>
                        <a:t> </a:t>
                      </a:r>
                      <a:r>
                        <a:rPr lang="ru-RU" sz="1400" b="0" i="0" kern="1200" dirty="0" err="1">
                          <a:solidFill>
                            <a:schemeClr val="dk1"/>
                          </a:solidFill>
                          <a:effectLst/>
                          <a:latin typeface="Times New Roman CYR" panose="02020603050405020304" pitchFamily="18" charset="0"/>
                          <a:ea typeface="+mn-ea"/>
                          <a:cs typeface="Times New Roman CYR" panose="02020603050405020304" pitchFamily="18" charset="0"/>
                        </a:rPr>
                        <a:t>засідання</a:t>
                      </a:r>
                      <a:r>
                        <a:rPr lang="ru-RU" sz="1400" b="0" i="0" kern="1200" dirty="0">
                          <a:solidFill>
                            <a:schemeClr val="dk1"/>
                          </a:solidFill>
                          <a:effectLst/>
                          <a:latin typeface="Times New Roman CYR" panose="02020603050405020304" pitchFamily="18" charset="0"/>
                          <a:ea typeface="+mn-ea"/>
                          <a:cs typeface="Times New Roman CYR" panose="02020603050405020304" pitchFamily="18" charset="0"/>
                        </a:rPr>
                        <a:t> </a:t>
                      </a:r>
                      <a:r>
                        <a:rPr lang="ru-RU" sz="1400" b="0" i="0" kern="1200" dirty="0" err="1">
                          <a:solidFill>
                            <a:schemeClr val="dk1"/>
                          </a:solidFill>
                          <a:effectLst/>
                          <a:latin typeface="Times New Roman CYR" panose="02020603050405020304" pitchFamily="18" charset="0"/>
                          <a:ea typeface="+mn-ea"/>
                          <a:cs typeface="Times New Roman CYR" panose="02020603050405020304" pitchFamily="18" charset="0"/>
                        </a:rPr>
                        <a:t>лідерів</a:t>
                      </a:r>
                      <a:r>
                        <a:rPr lang="ru-RU" sz="1400" b="0" i="0" kern="1200" dirty="0">
                          <a:solidFill>
                            <a:schemeClr val="dk1"/>
                          </a:solidFill>
                          <a:effectLst/>
                          <a:latin typeface="Times New Roman CYR" panose="02020603050405020304" pitchFamily="18" charset="0"/>
                          <a:ea typeface="+mn-ea"/>
                          <a:cs typeface="Times New Roman CYR" panose="02020603050405020304" pitchFamily="18" charset="0"/>
                        </a:rPr>
                        <a:t> </a:t>
                      </a:r>
                      <a:r>
                        <a:rPr lang="ru-RU" sz="1400" b="0" i="0" kern="1200" dirty="0" err="1">
                          <a:solidFill>
                            <a:schemeClr val="dk1"/>
                          </a:solidFill>
                          <a:effectLst/>
                          <a:latin typeface="Times New Roman CYR" panose="02020603050405020304" pitchFamily="18" charset="0"/>
                          <a:ea typeface="+mn-ea"/>
                          <a:cs typeface="Times New Roman CYR" panose="02020603050405020304" pitchFamily="18" charset="0"/>
                        </a:rPr>
                        <a:t>учнівського</a:t>
                      </a:r>
                      <a:r>
                        <a:rPr lang="ru-RU" sz="1400" b="0" i="0" kern="1200" dirty="0">
                          <a:solidFill>
                            <a:schemeClr val="dk1"/>
                          </a:solidFill>
                          <a:effectLst/>
                          <a:latin typeface="Times New Roman CYR" panose="02020603050405020304" pitchFamily="18" charset="0"/>
                          <a:ea typeface="+mn-ea"/>
                          <a:cs typeface="Times New Roman CYR" panose="02020603050405020304" pitchFamily="18" charset="0"/>
                        </a:rPr>
                        <a:t> </a:t>
                      </a:r>
                      <a:r>
                        <a:rPr lang="ru-RU" sz="1400" b="0" i="0" kern="1200" dirty="0" err="1">
                          <a:solidFill>
                            <a:schemeClr val="dk1"/>
                          </a:solidFill>
                          <a:effectLst/>
                          <a:latin typeface="Times New Roman CYR" panose="02020603050405020304" pitchFamily="18" charset="0"/>
                          <a:ea typeface="+mn-ea"/>
                          <a:cs typeface="Times New Roman CYR" panose="02020603050405020304" pitchFamily="18" charset="0"/>
                        </a:rPr>
                        <a:t>самоврядування</a:t>
                      </a:r>
                      <a:r>
                        <a:rPr lang="ru-RU" sz="1400" b="0" i="0" kern="1200" dirty="0">
                          <a:solidFill>
                            <a:schemeClr val="dk1"/>
                          </a:solidFill>
                          <a:effectLst/>
                          <a:latin typeface="Times New Roman CYR" panose="02020603050405020304" pitchFamily="18" charset="0"/>
                          <a:ea typeface="+mn-ea"/>
                          <a:cs typeface="Times New Roman CYR" panose="02020603050405020304" pitchFamily="18" charset="0"/>
                        </a:rPr>
                        <a:t> та     </a:t>
                      </a:r>
                      <a:r>
                        <a:rPr lang="ru-RU" sz="1400" b="0" i="0" kern="1200" dirty="0" err="1">
                          <a:solidFill>
                            <a:schemeClr val="dk1"/>
                          </a:solidFill>
                          <a:effectLst/>
                          <a:latin typeface="Times New Roman CYR" panose="02020603050405020304" pitchFamily="18" charset="0"/>
                          <a:ea typeface="+mn-ea"/>
                          <a:cs typeface="Times New Roman CYR" panose="02020603050405020304" pitchFamily="18" charset="0"/>
                        </a:rPr>
                        <a:t>бібліотечного</a:t>
                      </a:r>
                      <a:r>
                        <a:rPr lang="ru-RU" sz="1400" b="0" i="0" kern="1200" dirty="0">
                          <a:solidFill>
                            <a:schemeClr val="dk1"/>
                          </a:solidFill>
                          <a:effectLst/>
                          <a:latin typeface="Times New Roman CYR" panose="02020603050405020304" pitchFamily="18" charset="0"/>
                          <a:ea typeface="+mn-ea"/>
                          <a:cs typeface="Times New Roman CYR" panose="02020603050405020304" pitchFamily="18" charset="0"/>
                        </a:rPr>
                        <a:t> активу. </a:t>
                      </a:r>
                      <a:r>
                        <a:rPr lang="ru-RU" sz="1400" b="0" i="0" kern="1200" dirty="0" err="1">
                          <a:solidFill>
                            <a:schemeClr val="dk1"/>
                          </a:solidFill>
                          <a:effectLst/>
                          <a:latin typeface="Times New Roman CYR" panose="02020603050405020304" pitchFamily="18" charset="0"/>
                          <a:ea typeface="+mn-ea"/>
                          <a:cs typeface="Times New Roman CYR" panose="02020603050405020304" pitchFamily="18" charset="0"/>
                        </a:rPr>
                        <a:t>Вивчення</a:t>
                      </a:r>
                      <a:r>
                        <a:rPr lang="ru-RU" sz="1400" b="0" i="0" kern="1200" dirty="0">
                          <a:solidFill>
                            <a:schemeClr val="dk1"/>
                          </a:solidFill>
                          <a:effectLst/>
                          <a:latin typeface="Times New Roman CYR" panose="02020603050405020304" pitchFamily="18" charset="0"/>
                          <a:ea typeface="+mn-ea"/>
                          <a:cs typeface="Times New Roman CYR" panose="02020603050405020304" pitchFamily="18" charset="0"/>
                        </a:rPr>
                        <a:t> </a:t>
                      </a:r>
                      <a:r>
                        <a:rPr lang="ru-RU" sz="1400" b="0" i="0" kern="1200" dirty="0" err="1">
                          <a:solidFill>
                            <a:schemeClr val="dk1"/>
                          </a:solidFill>
                          <a:effectLst/>
                          <a:latin typeface="Times New Roman CYR" panose="02020603050405020304" pitchFamily="18" charset="0"/>
                          <a:ea typeface="+mn-ea"/>
                          <a:cs typeface="Times New Roman CYR" panose="02020603050405020304" pitchFamily="18" charset="0"/>
                        </a:rPr>
                        <a:t>рівня</a:t>
                      </a:r>
                      <a:r>
                        <a:rPr lang="ru-RU" sz="1400" b="0" i="0" kern="1200" dirty="0">
                          <a:solidFill>
                            <a:schemeClr val="dk1"/>
                          </a:solidFill>
                          <a:effectLst/>
                          <a:latin typeface="Times New Roman CYR" panose="02020603050405020304" pitchFamily="18" charset="0"/>
                          <a:ea typeface="+mn-ea"/>
                          <a:cs typeface="Times New Roman CYR" panose="02020603050405020304" pitchFamily="18" charset="0"/>
                        </a:rPr>
                        <a:t> </a:t>
                      </a:r>
                      <a:r>
                        <a:rPr lang="ru-RU" sz="1400" b="0" i="0" kern="1200" dirty="0" err="1">
                          <a:solidFill>
                            <a:schemeClr val="dk1"/>
                          </a:solidFill>
                          <a:effectLst/>
                          <a:latin typeface="Times New Roman CYR" panose="02020603050405020304" pitchFamily="18" charset="0"/>
                          <a:ea typeface="+mn-ea"/>
                          <a:cs typeface="Times New Roman CYR" panose="02020603050405020304" pitchFamily="18" charset="0"/>
                        </a:rPr>
                        <a:t>активності</a:t>
                      </a:r>
                      <a:r>
                        <a:rPr lang="ru-RU" sz="1400" b="0" i="0" kern="1200" dirty="0">
                          <a:solidFill>
                            <a:schemeClr val="dk1"/>
                          </a:solidFill>
                          <a:effectLst/>
                          <a:latin typeface="Times New Roman CYR" panose="02020603050405020304" pitchFamily="18" charset="0"/>
                          <a:ea typeface="+mn-ea"/>
                          <a:cs typeface="Times New Roman CYR" panose="02020603050405020304" pitchFamily="18" charset="0"/>
                        </a:rPr>
                        <a:t> </a:t>
                      </a:r>
                      <a:r>
                        <a:rPr lang="ru-RU" sz="1400" b="0" i="0" kern="1200" dirty="0" err="1">
                          <a:solidFill>
                            <a:schemeClr val="dk1"/>
                          </a:solidFill>
                          <a:effectLst/>
                          <a:latin typeface="Times New Roman CYR" panose="02020603050405020304" pitchFamily="18" charset="0"/>
                          <a:ea typeface="+mn-ea"/>
                          <a:cs typeface="Times New Roman CYR" panose="02020603050405020304" pitchFamily="18" charset="0"/>
                        </a:rPr>
                        <a:t>учнів</a:t>
                      </a:r>
                      <a:r>
                        <a:rPr lang="ru-RU" sz="1400" b="0" i="0" kern="1200" dirty="0">
                          <a:solidFill>
                            <a:schemeClr val="dk1"/>
                          </a:solidFill>
                          <a:effectLst/>
                          <a:latin typeface="Times New Roman CYR" panose="02020603050405020304" pitchFamily="18" charset="0"/>
                          <a:ea typeface="+mn-ea"/>
                          <a:cs typeface="Times New Roman CYR" panose="02020603050405020304" pitchFamily="18" charset="0"/>
                        </a:rPr>
                        <a:t> </a:t>
                      </a:r>
                      <a:r>
                        <a:rPr lang="ru-RU" sz="1400" b="0" i="0" kern="1200" dirty="0" err="1">
                          <a:solidFill>
                            <a:schemeClr val="dk1"/>
                          </a:solidFill>
                          <a:effectLst/>
                          <a:latin typeface="Times New Roman CYR" panose="02020603050405020304" pitchFamily="18" charset="0"/>
                          <a:ea typeface="+mn-ea"/>
                          <a:cs typeface="Times New Roman CYR" panose="02020603050405020304" pitchFamily="18" charset="0"/>
                        </a:rPr>
                        <a:t>щодо</a:t>
                      </a:r>
                      <a:r>
                        <a:rPr lang="ru-RU" sz="1400" b="0" i="0" kern="1200" dirty="0">
                          <a:solidFill>
                            <a:schemeClr val="dk1"/>
                          </a:solidFill>
                          <a:effectLst/>
                          <a:latin typeface="Times New Roman CYR" panose="02020603050405020304" pitchFamily="18" charset="0"/>
                          <a:ea typeface="+mn-ea"/>
                          <a:cs typeface="Times New Roman CYR" panose="02020603050405020304" pitchFamily="18" charset="0"/>
                        </a:rPr>
                        <a:t> </a:t>
                      </a:r>
                      <a:r>
                        <a:rPr lang="ru-RU" sz="1400" b="0" i="0" kern="1200" dirty="0" err="1">
                          <a:solidFill>
                            <a:schemeClr val="dk1"/>
                          </a:solidFill>
                          <a:effectLst/>
                          <a:latin typeface="Times New Roman CYR" panose="02020603050405020304" pitchFamily="18" charset="0"/>
                          <a:ea typeface="+mn-ea"/>
                          <a:cs typeface="Times New Roman CYR" panose="02020603050405020304" pitchFamily="18" charset="0"/>
                        </a:rPr>
                        <a:t>відвідування</a:t>
                      </a:r>
                      <a:r>
                        <a:rPr lang="ru-RU" sz="1400" b="0" i="0" kern="1200" dirty="0">
                          <a:solidFill>
                            <a:schemeClr val="dk1"/>
                          </a:solidFill>
                          <a:effectLst/>
                          <a:latin typeface="Times New Roman CYR" panose="02020603050405020304" pitchFamily="18" charset="0"/>
                          <a:ea typeface="+mn-ea"/>
                          <a:cs typeface="Times New Roman CYR" panose="02020603050405020304" pitchFamily="18" charset="0"/>
                        </a:rPr>
                        <a:t> </a:t>
                      </a:r>
                      <a:r>
                        <a:rPr lang="ru-RU" sz="1400" b="0" i="0" kern="1200" dirty="0" err="1">
                          <a:solidFill>
                            <a:schemeClr val="dk1"/>
                          </a:solidFill>
                          <a:effectLst/>
                          <a:latin typeface="Times New Roman CYR" panose="02020603050405020304" pitchFamily="18" charset="0"/>
                          <a:ea typeface="+mn-ea"/>
                          <a:cs typeface="Times New Roman CYR" panose="02020603050405020304" pitchFamily="18" charset="0"/>
                        </a:rPr>
                        <a:t>шкільної</a:t>
                      </a:r>
                      <a:r>
                        <a:rPr lang="ru-RU" sz="1400" b="0" i="0" kern="1200" dirty="0">
                          <a:solidFill>
                            <a:schemeClr val="dk1"/>
                          </a:solidFill>
                          <a:effectLst/>
                          <a:latin typeface="Times New Roman CYR" panose="02020603050405020304" pitchFamily="18" charset="0"/>
                          <a:ea typeface="+mn-ea"/>
                          <a:cs typeface="Times New Roman CYR" panose="02020603050405020304" pitchFamily="18" charset="0"/>
                        </a:rPr>
                        <a:t> </a:t>
                      </a:r>
                      <a:r>
                        <a:rPr lang="ru-RU" sz="1400" b="0" i="0" kern="1200" dirty="0" err="1">
                          <a:solidFill>
                            <a:schemeClr val="dk1"/>
                          </a:solidFill>
                          <a:effectLst/>
                          <a:latin typeface="Times New Roman CYR" panose="02020603050405020304" pitchFamily="18" charset="0"/>
                          <a:ea typeface="+mn-ea"/>
                          <a:cs typeface="Times New Roman CYR" panose="02020603050405020304" pitchFamily="18" charset="0"/>
                        </a:rPr>
                        <a:t>бібліотеки</a:t>
                      </a:r>
                      <a:r>
                        <a:rPr lang="ru-RU" sz="1400" b="0" i="0" kern="1200" dirty="0">
                          <a:solidFill>
                            <a:schemeClr val="dk1"/>
                          </a:solidFill>
                          <a:effectLst/>
                          <a:latin typeface="Times New Roman CYR" panose="02020603050405020304" pitchFamily="18" charset="0"/>
                          <a:ea typeface="+mn-ea"/>
                          <a:cs typeface="Times New Roman CYR" panose="02020603050405020304" pitchFamily="18" charset="0"/>
                        </a:rPr>
                        <a:t>», </a:t>
                      </a:r>
                      <a:r>
                        <a:rPr lang="ru-RU" sz="1400" b="0" i="0" kern="1200" dirty="0" err="1">
                          <a:solidFill>
                            <a:schemeClr val="dk1"/>
                          </a:solidFill>
                          <a:effectLst/>
                          <a:latin typeface="Times New Roman CYR" panose="02020603050405020304" pitchFamily="18" charset="0"/>
                          <a:ea typeface="+mn-ea"/>
                          <a:cs typeface="Times New Roman CYR" panose="02020603050405020304" pitchFamily="18" charset="0"/>
                        </a:rPr>
                        <a:t>допомога</a:t>
                      </a:r>
                      <a:r>
                        <a:rPr lang="ru-RU" sz="1400" b="0" i="0" kern="1200" dirty="0">
                          <a:solidFill>
                            <a:schemeClr val="dk1"/>
                          </a:solidFill>
                          <a:effectLst/>
                          <a:latin typeface="Times New Roman CYR" panose="02020603050405020304" pitchFamily="18" charset="0"/>
                          <a:ea typeface="+mn-ea"/>
                          <a:cs typeface="Times New Roman CYR" panose="02020603050405020304" pitchFamily="18" charset="0"/>
                        </a:rPr>
                        <a:t> у </a:t>
                      </a:r>
                      <a:r>
                        <a:rPr lang="ru-RU" sz="1400" b="0" i="0" kern="1200" dirty="0" err="1">
                          <a:solidFill>
                            <a:schemeClr val="dk1"/>
                          </a:solidFill>
                          <a:effectLst/>
                          <a:latin typeface="Times New Roman CYR" panose="02020603050405020304" pitchFamily="18" charset="0"/>
                          <a:ea typeface="+mn-ea"/>
                          <a:cs typeface="Times New Roman CYR" panose="02020603050405020304" pitchFamily="18" charset="0"/>
                        </a:rPr>
                        <a:t>проведенні</a:t>
                      </a:r>
                      <a:r>
                        <a:rPr lang="ru-RU" sz="1400" b="0" i="0" kern="1200" dirty="0">
                          <a:solidFill>
                            <a:schemeClr val="dk1"/>
                          </a:solidFill>
                          <a:effectLst/>
                          <a:latin typeface="Times New Roman CYR" panose="02020603050405020304" pitchFamily="18" charset="0"/>
                          <a:ea typeface="+mn-ea"/>
                          <a:cs typeface="Times New Roman CYR" panose="02020603050405020304" pitchFamily="18" charset="0"/>
                        </a:rPr>
                        <a:t> </a:t>
                      </a:r>
                      <a:r>
                        <a:rPr lang="ru-RU" sz="1400" b="0" i="0" kern="1200" dirty="0" err="1">
                          <a:solidFill>
                            <a:schemeClr val="dk1"/>
                          </a:solidFill>
                          <a:effectLst/>
                          <a:latin typeface="Times New Roman CYR" panose="02020603050405020304" pitchFamily="18" charset="0"/>
                          <a:ea typeface="+mn-ea"/>
                          <a:cs typeface="Times New Roman CYR" panose="02020603050405020304" pitchFamily="18" charset="0"/>
                        </a:rPr>
                        <a:t>Тижня</a:t>
                      </a:r>
                      <a:r>
                        <a:rPr lang="ru-RU" sz="1400" b="0" i="0" kern="1200" dirty="0">
                          <a:solidFill>
                            <a:schemeClr val="dk1"/>
                          </a:solidFill>
                          <a:effectLst/>
                          <a:latin typeface="Times New Roman CYR" panose="02020603050405020304" pitchFamily="18" charset="0"/>
                          <a:ea typeface="+mn-ea"/>
                          <a:cs typeface="Times New Roman CYR" panose="02020603050405020304" pitchFamily="18" charset="0"/>
                        </a:rPr>
                        <a:t> </a:t>
                      </a:r>
                      <a:r>
                        <a:rPr lang="ru-RU" sz="1400" b="0" i="0" kern="1200" dirty="0" err="1">
                          <a:solidFill>
                            <a:schemeClr val="dk1"/>
                          </a:solidFill>
                          <a:effectLst/>
                          <a:latin typeface="Times New Roman CYR" panose="02020603050405020304" pitchFamily="18" charset="0"/>
                          <a:ea typeface="+mn-ea"/>
                          <a:cs typeface="Times New Roman CYR" panose="02020603050405020304" pitchFamily="18" charset="0"/>
                        </a:rPr>
                        <a:t>дитячої</a:t>
                      </a:r>
                      <a:r>
                        <a:rPr lang="ru-RU" sz="1400" b="0" i="0" kern="1200" dirty="0">
                          <a:solidFill>
                            <a:schemeClr val="dk1"/>
                          </a:solidFill>
                          <a:effectLst/>
                          <a:latin typeface="Times New Roman CYR" panose="02020603050405020304" pitchFamily="18" charset="0"/>
                          <a:ea typeface="+mn-ea"/>
                          <a:cs typeface="Times New Roman CYR" panose="02020603050405020304" pitchFamily="18" charset="0"/>
                        </a:rPr>
                        <a:t> та </a:t>
                      </a:r>
                      <a:r>
                        <a:rPr lang="ru-RU" sz="1400" b="0" i="0" kern="1200" dirty="0" err="1">
                          <a:solidFill>
                            <a:schemeClr val="dk1"/>
                          </a:solidFill>
                          <a:effectLst/>
                          <a:latin typeface="Times New Roman CYR" panose="02020603050405020304" pitchFamily="18" charset="0"/>
                          <a:ea typeface="+mn-ea"/>
                          <a:cs typeface="Times New Roman CYR" panose="02020603050405020304" pitchFamily="18" charset="0"/>
                        </a:rPr>
                        <a:t>юнацької</a:t>
                      </a:r>
                      <a:r>
                        <a:rPr lang="ru-RU" sz="1400" b="0" i="0" kern="1200" dirty="0">
                          <a:solidFill>
                            <a:schemeClr val="dk1"/>
                          </a:solidFill>
                          <a:effectLst/>
                          <a:latin typeface="Times New Roman CYR" panose="02020603050405020304" pitchFamily="18" charset="0"/>
                          <a:ea typeface="+mn-ea"/>
                          <a:cs typeface="Times New Roman CYR" panose="02020603050405020304" pitchFamily="18" charset="0"/>
                        </a:rPr>
                        <a:t> книги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400" dirty="0" smtClean="0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Березень</a:t>
                      </a:r>
                      <a:endParaRPr lang="uk-UA" sz="1400" dirty="0">
                        <a:latin typeface="Times New Roman CYR" panose="02020603050405020304" pitchFamily="18" charset="0"/>
                        <a:cs typeface="Times New Roman CYR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1400" dirty="0" smtClean="0">
                        <a:latin typeface="Times New Roman CYR" panose="02020603050405020304" pitchFamily="18" charset="0"/>
                        <a:cs typeface="Times New Roman CYR" panose="02020603050405020304" pitchFamily="18" charset="0"/>
                      </a:endParaRPr>
                    </a:p>
                    <a:p>
                      <a:endParaRPr lang="uk-UA" sz="1400" dirty="0" smtClean="0">
                        <a:latin typeface="Times New Roman CYR" panose="02020603050405020304" pitchFamily="18" charset="0"/>
                        <a:cs typeface="Times New Roman CYR" panose="02020603050405020304" pitchFamily="18" charset="0"/>
                      </a:endParaRPr>
                    </a:p>
                    <a:p>
                      <a:r>
                        <a:rPr lang="uk-UA" sz="1400" dirty="0" smtClean="0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Центр «Промінь»</a:t>
                      </a:r>
                      <a:endParaRPr lang="en-US" sz="1400" dirty="0">
                        <a:latin typeface="Times New Roman CYR" panose="02020603050405020304" pitchFamily="18" charset="0"/>
                        <a:cs typeface="Times New Roman CYR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4226618763"/>
                  </a:ext>
                </a:extLst>
              </a:tr>
              <a:tr h="470380">
                <a:tc>
                  <a:txBody>
                    <a:bodyPr/>
                    <a:lstStyle/>
                    <a:p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err="1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Інформаційний</a:t>
                      </a:r>
                      <a:r>
                        <a:rPr lang="ru-RU" sz="1400" dirty="0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 дайджест «</a:t>
                      </a:r>
                      <a:r>
                        <a:rPr lang="ru-RU" sz="1400" dirty="0" err="1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Основи</a:t>
                      </a:r>
                      <a:r>
                        <a:rPr lang="ru-RU" sz="1400" dirty="0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 </a:t>
                      </a:r>
                      <a:r>
                        <a:rPr lang="ru-RU" sz="1400" dirty="0" err="1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нашого</a:t>
                      </a:r>
                      <a:r>
                        <a:rPr lang="ru-RU" sz="1400" dirty="0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 </a:t>
                      </a:r>
                      <a:r>
                        <a:rPr lang="ru-RU" sz="1400" dirty="0" err="1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здоров’я</a:t>
                      </a:r>
                      <a:r>
                        <a:rPr lang="ru-RU" sz="1400" dirty="0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Березень</a:t>
                      </a:r>
                      <a:endParaRPr lang="uk-UA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Центр </a:t>
                      </a:r>
                      <a:r>
                        <a:rPr lang="uk-UA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«Дозвілля»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709901635"/>
                  </a:ext>
                </a:extLst>
              </a:tr>
              <a:tr h="470380"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15.</a:t>
                      </a:r>
                      <a:endParaRPr lang="en-US" sz="1400" dirty="0">
                        <a:latin typeface="Times New Roman CYR" panose="02020603050405020304" pitchFamily="18" charset="0"/>
                        <a:cs typeface="Times New Roman CYR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Читальня «</a:t>
                      </a:r>
                      <a:r>
                        <a:rPr lang="ru-RU" sz="1400" dirty="0" err="1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Талановиті</a:t>
                      </a:r>
                      <a:r>
                        <a:rPr lang="ru-RU" sz="1400" dirty="0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 </a:t>
                      </a:r>
                      <a:r>
                        <a:rPr lang="ru-RU" sz="1400" dirty="0" err="1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маленькі</a:t>
                      </a:r>
                      <a:r>
                        <a:rPr lang="ru-RU" sz="1400" dirty="0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 </a:t>
                      </a:r>
                      <a:r>
                        <a:rPr lang="ru-RU" sz="1400" dirty="0" err="1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письменники</a:t>
                      </a:r>
                      <a:r>
                        <a:rPr lang="ru-RU" sz="1400" dirty="0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»</a:t>
                      </a:r>
                      <a:r>
                        <a:rPr lang="uk-UA" sz="1400" dirty="0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.</a:t>
                      </a:r>
                      <a:r>
                        <a:rPr lang="uk-UA" sz="1400" baseline="0" dirty="0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 Оформлення стенду  з роботами учнів</a:t>
                      </a:r>
                      <a:endParaRPr lang="ru-RU" sz="1400" dirty="0">
                        <a:latin typeface="Times New Roman CYR" panose="02020603050405020304" pitchFamily="18" charset="0"/>
                        <a:cs typeface="Times New Roman CYR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Березень</a:t>
                      </a:r>
                    </a:p>
                    <a:p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Центр </a:t>
                      </a:r>
                      <a:r>
                        <a:rPr lang="uk-UA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«Промінь»</a:t>
                      </a:r>
                    </a:p>
                    <a:p>
                      <a:endParaRPr lang="uk-UA" sz="14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uk-UA" sz="14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427418598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3480252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t="1596" b="1694"/>
          <a:stretch/>
        </p:blipFill>
        <p:spPr>
          <a:xfrm>
            <a:off x="0" y="0"/>
            <a:ext cx="6858000" cy="9144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88179">
                        <a14:foregroundMark x1="68850" y1="89485" x2="68850" y2="89056"/>
                        <a14:foregroundMark x1="17572" y1="28541" x2="49521" y2="51717"/>
                        <a14:foregroundMark x1="36581" y1="16953" x2="64537" y2="59013"/>
                        <a14:foregroundMark x1="56390" y1="71030" x2="60703" y2="78541"/>
                        <a14:foregroundMark x1="74121" y1="83476" x2="76997" y2="89914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767333" y="1"/>
            <a:ext cx="5074539" cy="112019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762249" y="257736"/>
            <a:ext cx="48630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КВІТЕНЬ</a:t>
            </a:r>
            <a:endParaRPr lang="en-US" b="1" u="sng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93791" y="-232543"/>
            <a:ext cx="1859441" cy="1719221"/>
          </a:xfrm>
          <a:prstGeom prst="rect">
            <a:avLst/>
          </a:prstGeom>
        </p:spPr>
      </p:pic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08836907"/>
              </p:ext>
            </p:extLst>
          </p:nvPr>
        </p:nvGraphicFramePr>
        <p:xfrm>
          <a:off x="366141" y="1249769"/>
          <a:ext cx="6125717" cy="5844814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512064">
                  <a:extLst>
                    <a:ext uri="{9D8B030D-6E8A-4147-A177-3AD203B41FA5}">
                      <a16:colId xmlns="" xmlns:a16="http://schemas.microsoft.com/office/drawing/2014/main" val="2353317587"/>
                    </a:ext>
                  </a:extLst>
                </a:gridCol>
                <a:gridCol w="2750366">
                  <a:extLst>
                    <a:ext uri="{9D8B030D-6E8A-4147-A177-3AD203B41FA5}">
                      <a16:colId xmlns="" xmlns:a16="http://schemas.microsoft.com/office/drawing/2014/main" val="481427331"/>
                    </a:ext>
                  </a:extLst>
                </a:gridCol>
                <a:gridCol w="1331858">
                  <a:extLst>
                    <a:ext uri="{9D8B030D-6E8A-4147-A177-3AD203B41FA5}">
                      <a16:colId xmlns="" xmlns:a16="http://schemas.microsoft.com/office/drawing/2014/main" val="2699883206"/>
                    </a:ext>
                  </a:extLst>
                </a:gridCol>
                <a:gridCol w="1531429">
                  <a:extLst>
                    <a:ext uri="{9D8B030D-6E8A-4147-A177-3AD203B41FA5}">
                      <a16:colId xmlns="" xmlns:a16="http://schemas.microsoft.com/office/drawing/2014/main" val="905457793"/>
                    </a:ext>
                  </a:extLst>
                </a:gridCol>
              </a:tblGrid>
              <a:tr h="72417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№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Зміст  роботи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6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Термін проведення</a:t>
                      </a:r>
                      <a:endParaRPr lang="en-US" sz="16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Відповідальні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3037095934"/>
                  </a:ext>
                </a:extLst>
              </a:tr>
              <a:tr h="470380"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0" i="0" kern="1200" dirty="0">
                          <a:solidFill>
                            <a:schemeClr val="dk1"/>
                          </a:solidFill>
                          <a:effectLst/>
                          <a:latin typeface="Times New Roman CYR" panose="02020603050405020304" pitchFamily="18" charset="0"/>
                          <a:ea typeface="+mn-ea"/>
                          <a:cs typeface="Times New Roman CYR" panose="02020603050405020304" pitchFamily="18" charset="0"/>
                        </a:rPr>
                        <a:t>Участь у </a:t>
                      </a:r>
                      <a:r>
                        <a:rPr lang="ru-RU" sz="1400" b="0" i="0" kern="1200" dirty="0" err="1">
                          <a:solidFill>
                            <a:schemeClr val="dk1"/>
                          </a:solidFill>
                          <a:effectLst/>
                          <a:latin typeface="Times New Roman CYR" panose="02020603050405020304" pitchFamily="18" charset="0"/>
                          <a:ea typeface="+mn-ea"/>
                          <a:cs typeface="Times New Roman CYR" panose="02020603050405020304" pitchFamily="18" charset="0"/>
                        </a:rPr>
                        <a:t>всеукраїнській</a:t>
                      </a:r>
                      <a:r>
                        <a:rPr lang="ru-RU" sz="1400" b="0" i="0" kern="1200" dirty="0">
                          <a:solidFill>
                            <a:schemeClr val="dk1"/>
                          </a:solidFill>
                          <a:effectLst/>
                          <a:latin typeface="Times New Roman CYR" panose="02020603050405020304" pitchFamily="18" charset="0"/>
                          <a:ea typeface="+mn-ea"/>
                          <a:cs typeface="Times New Roman CYR" panose="02020603050405020304" pitchFamily="18" charset="0"/>
                        </a:rPr>
                        <a:t> </a:t>
                      </a:r>
                      <a:r>
                        <a:rPr lang="ru-RU" sz="1400" b="0" i="0" kern="1200" dirty="0" err="1">
                          <a:solidFill>
                            <a:schemeClr val="dk1"/>
                          </a:solidFill>
                          <a:effectLst/>
                          <a:latin typeface="Times New Roman CYR" panose="02020603050405020304" pitchFamily="18" charset="0"/>
                          <a:ea typeface="+mn-ea"/>
                          <a:cs typeface="Times New Roman CYR" panose="02020603050405020304" pitchFamily="18" charset="0"/>
                        </a:rPr>
                        <a:t>екологічній</a:t>
                      </a:r>
                      <a:r>
                        <a:rPr lang="ru-RU" sz="1400" b="0" i="0" kern="1200" dirty="0">
                          <a:solidFill>
                            <a:schemeClr val="dk1"/>
                          </a:solidFill>
                          <a:effectLst/>
                          <a:latin typeface="Times New Roman CYR" panose="02020603050405020304" pitchFamily="18" charset="0"/>
                          <a:ea typeface="+mn-ea"/>
                          <a:cs typeface="Times New Roman CYR" panose="02020603050405020304" pitchFamily="18" charset="0"/>
                        </a:rPr>
                        <a:t> </a:t>
                      </a:r>
                      <a:r>
                        <a:rPr lang="ru-RU" sz="1400" b="0" i="0" kern="1200" dirty="0" err="1">
                          <a:solidFill>
                            <a:schemeClr val="dk1"/>
                          </a:solidFill>
                          <a:effectLst/>
                          <a:latin typeface="Times New Roman CYR" panose="02020603050405020304" pitchFamily="18" charset="0"/>
                          <a:ea typeface="+mn-ea"/>
                          <a:cs typeface="Times New Roman CYR" panose="02020603050405020304" pitchFamily="18" charset="0"/>
                        </a:rPr>
                        <a:t>акції</a:t>
                      </a:r>
                      <a:r>
                        <a:rPr lang="ru-RU" sz="1400" b="0" i="0" kern="1200" dirty="0">
                          <a:solidFill>
                            <a:schemeClr val="dk1"/>
                          </a:solidFill>
                          <a:effectLst/>
                          <a:latin typeface="Times New Roman CYR" panose="02020603050405020304" pitchFamily="18" charset="0"/>
                          <a:ea typeface="+mn-ea"/>
                          <a:cs typeface="Times New Roman CYR" panose="02020603050405020304" pitchFamily="18" charset="0"/>
                        </a:rPr>
                        <a:t>  «</a:t>
                      </a:r>
                      <a:r>
                        <a:rPr lang="ru-RU" sz="1400" b="0" i="0" kern="1200" dirty="0" err="1">
                          <a:solidFill>
                            <a:schemeClr val="dk1"/>
                          </a:solidFill>
                          <a:effectLst/>
                          <a:latin typeface="Times New Roman CYR" panose="02020603050405020304" pitchFamily="18" charset="0"/>
                          <a:ea typeface="+mn-ea"/>
                          <a:cs typeface="Times New Roman CYR" panose="02020603050405020304" pitchFamily="18" charset="0"/>
                        </a:rPr>
                        <a:t>Приберемо</a:t>
                      </a:r>
                      <a:r>
                        <a:rPr lang="ru-RU" sz="1400" b="0" i="0" kern="1200" dirty="0">
                          <a:solidFill>
                            <a:schemeClr val="dk1"/>
                          </a:solidFill>
                          <a:effectLst/>
                          <a:latin typeface="Times New Roman CYR" panose="02020603050405020304" pitchFamily="18" charset="0"/>
                          <a:ea typeface="+mn-ea"/>
                          <a:cs typeface="Times New Roman CYR" panose="02020603050405020304" pitchFamily="18" charset="0"/>
                        </a:rPr>
                        <a:t> </a:t>
                      </a:r>
                      <a:r>
                        <a:rPr lang="ru-RU" sz="1400" b="0" i="0" kern="1200" dirty="0" err="1">
                          <a:solidFill>
                            <a:schemeClr val="dk1"/>
                          </a:solidFill>
                          <a:effectLst/>
                          <a:latin typeface="Times New Roman CYR" panose="02020603050405020304" pitchFamily="18" charset="0"/>
                          <a:ea typeface="+mn-ea"/>
                          <a:cs typeface="Times New Roman CYR" panose="02020603050405020304" pitchFamily="18" charset="0"/>
                        </a:rPr>
                        <a:t>світ</a:t>
                      </a:r>
                      <a:r>
                        <a:rPr lang="ru-RU" sz="1400" b="0" i="0" kern="1200" dirty="0">
                          <a:solidFill>
                            <a:schemeClr val="dk1"/>
                          </a:solidFill>
                          <a:effectLst/>
                          <a:latin typeface="Times New Roman CYR" panose="02020603050405020304" pitchFamily="18" charset="0"/>
                          <a:ea typeface="+mn-ea"/>
                          <a:cs typeface="Times New Roman CYR" panose="02020603050405020304" pitchFamily="18" charset="0"/>
                        </a:rPr>
                        <a:t>»,  «</a:t>
                      </a:r>
                      <a:r>
                        <a:rPr lang="ru-RU" sz="1400" b="0" i="0" kern="1200" dirty="0" err="1">
                          <a:solidFill>
                            <a:schemeClr val="dk1"/>
                          </a:solidFill>
                          <a:effectLst/>
                          <a:latin typeface="Times New Roman CYR" panose="02020603050405020304" pitchFamily="18" charset="0"/>
                          <a:ea typeface="+mn-ea"/>
                          <a:cs typeface="Times New Roman CYR" panose="02020603050405020304" pitchFamily="18" charset="0"/>
                        </a:rPr>
                        <a:t>Чисте</a:t>
                      </a:r>
                      <a:r>
                        <a:rPr lang="ru-RU" sz="1400" b="0" i="0" kern="1200" dirty="0">
                          <a:solidFill>
                            <a:schemeClr val="dk1"/>
                          </a:solidFill>
                          <a:effectLst/>
                          <a:latin typeface="Times New Roman CYR" panose="02020603050405020304" pitchFamily="18" charset="0"/>
                          <a:ea typeface="+mn-ea"/>
                          <a:cs typeface="Times New Roman CYR" panose="02020603050405020304" pitchFamily="18" charset="0"/>
                        </a:rPr>
                        <a:t> </a:t>
                      </a:r>
                      <a:r>
                        <a:rPr lang="ru-RU" sz="1400" b="0" i="0" kern="1200" dirty="0" err="1">
                          <a:solidFill>
                            <a:schemeClr val="dk1"/>
                          </a:solidFill>
                          <a:effectLst/>
                          <a:latin typeface="Times New Roman CYR" panose="02020603050405020304" pitchFamily="18" charset="0"/>
                          <a:ea typeface="+mn-ea"/>
                          <a:cs typeface="Times New Roman CYR" panose="02020603050405020304" pitchFamily="18" charset="0"/>
                        </a:rPr>
                        <a:t>довкілля</a:t>
                      </a:r>
                      <a:r>
                        <a:rPr lang="ru-RU" sz="1400" b="0" i="0" kern="1200" dirty="0">
                          <a:solidFill>
                            <a:schemeClr val="dk1"/>
                          </a:solidFill>
                          <a:effectLst/>
                          <a:latin typeface="Times New Roman CYR" panose="02020603050405020304" pitchFamily="18" charset="0"/>
                          <a:ea typeface="+mn-ea"/>
                          <a:cs typeface="Times New Roman CYR" panose="02020603050405020304" pitchFamily="18" charset="0"/>
                        </a:rPr>
                        <a:t> – здорова </a:t>
                      </a:r>
                      <a:r>
                        <a:rPr lang="ru-RU" sz="1400" b="0" i="0" kern="1200" dirty="0" err="1">
                          <a:solidFill>
                            <a:schemeClr val="dk1"/>
                          </a:solidFill>
                          <a:effectLst/>
                          <a:latin typeface="Times New Roman CYR" panose="02020603050405020304" pitchFamily="18" charset="0"/>
                          <a:ea typeface="+mn-ea"/>
                          <a:cs typeface="Times New Roman CYR" panose="02020603050405020304" pitchFamily="18" charset="0"/>
                        </a:rPr>
                        <a:t>нація</a:t>
                      </a:r>
                      <a:r>
                        <a:rPr lang="ru-RU" sz="1400" b="0" i="0" kern="1200" dirty="0">
                          <a:solidFill>
                            <a:schemeClr val="dk1"/>
                          </a:solidFill>
                          <a:effectLst/>
                          <a:latin typeface="Times New Roman CYR" panose="02020603050405020304" pitchFamily="18" charset="0"/>
                          <a:ea typeface="+mn-ea"/>
                          <a:cs typeface="Times New Roman CYR" panose="02020603050405020304" pitchFamily="18" charset="0"/>
                        </a:rPr>
                        <a:t>»</a:t>
                      </a:r>
                      <a:endParaRPr lang="en-US" sz="1400" dirty="0">
                        <a:latin typeface="Times New Roman CYR" panose="02020603050405020304" pitchFamily="18" charset="0"/>
                        <a:cs typeface="Times New Roman CYR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Квітень 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Члени</a:t>
                      </a:r>
                      <a:r>
                        <a:rPr lang="uk-UA" sz="1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УП та учні школи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446289319"/>
                  </a:ext>
                </a:extLst>
              </a:tr>
              <a:tr h="470380"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err="1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Міжнародний</a:t>
                      </a:r>
                      <a:r>
                        <a:rPr lang="ru-RU" sz="1400" dirty="0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 день </a:t>
                      </a:r>
                      <a:r>
                        <a:rPr lang="ru-RU" sz="1400" dirty="0" err="1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лісу</a:t>
                      </a:r>
                      <a:r>
                        <a:rPr lang="ru-RU" sz="1400" dirty="0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/>
                      </a:r>
                      <a:br>
                        <a:rPr lang="ru-RU" sz="1400" dirty="0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</a:br>
                      <a:r>
                        <a:rPr lang="ru-RU" sz="1400" dirty="0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Акція «Посади дерево – </a:t>
                      </a:r>
                      <a:r>
                        <a:rPr lang="ru-RU" sz="1400" dirty="0" err="1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дихай</a:t>
                      </a:r>
                      <a:r>
                        <a:rPr lang="ru-RU" sz="1400" dirty="0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 </a:t>
                      </a:r>
                      <a:r>
                        <a:rPr lang="ru-RU" sz="1400" dirty="0" err="1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вільніше</a:t>
                      </a:r>
                      <a:r>
                        <a:rPr lang="ru-RU" sz="1400" dirty="0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»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uk-UA" dirty="0" smtClean="0"/>
                        <a:t>Квітень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 smtClean="0"/>
                        <a:t>Члени УП</a:t>
                      </a:r>
                      <a:endParaRPr lang="uk-UA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902476128"/>
                  </a:ext>
                </a:extLst>
              </a:tr>
              <a:tr h="470380"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400" dirty="0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Виставка малюнків та крашанок до Великодня</a:t>
                      </a:r>
                      <a:endParaRPr lang="en-US" sz="1400" dirty="0">
                        <a:latin typeface="Times New Roman CYR" panose="02020603050405020304" pitchFamily="18" charset="0"/>
                        <a:cs typeface="Times New Roman CYR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 smtClean="0"/>
                        <a:t>Квітень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 smtClean="0"/>
                        <a:t>Центр «Промінь»</a:t>
                      </a:r>
                      <a:endParaRPr lang="uk-UA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4226618763"/>
                  </a:ext>
                </a:extLst>
              </a:tr>
              <a:tr h="470380"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400" dirty="0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Тренінг «Моя сильна сторона як лідера»</a:t>
                      </a:r>
                      <a:endParaRPr lang="en-US" sz="1400" dirty="0">
                        <a:latin typeface="Times New Roman CYR" panose="02020603050405020304" pitchFamily="18" charset="0"/>
                        <a:cs typeface="Times New Roman CYR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Квітень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Голова</a:t>
                      </a:r>
                      <a:r>
                        <a:rPr lang="uk-UA" sz="1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УП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196109726"/>
                  </a:ext>
                </a:extLst>
              </a:tr>
              <a:tr h="470380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6 </a:t>
                      </a:r>
                      <a:r>
                        <a:rPr lang="ru-RU" sz="1400" dirty="0" err="1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квітня</a:t>
                      </a:r>
                      <a:r>
                        <a:rPr lang="ru-RU" sz="1400" dirty="0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 – </a:t>
                      </a:r>
                      <a:r>
                        <a:rPr lang="ru-RU" sz="1400" dirty="0" err="1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Всесвітній</a:t>
                      </a:r>
                      <a:r>
                        <a:rPr lang="ru-RU" sz="1400" dirty="0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 день </a:t>
                      </a:r>
                      <a:r>
                        <a:rPr lang="ru-RU" sz="1400" dirty="0" err="1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мультфільму</a:t>
                      </a:r>
                      <a:r>
                        <a:rPr lang="ru-RU" sz="1400" dirty="0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 </a:t>
                      </a:r>
                    </a:p>
                    <a:p>
                      <a:r>
                        <a:rPr lang="ru-RU" sz="1400" dirty="0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Перегляд </a:t>
                      </a:r>
                      <a:r>
                        <a:rPr lang="ru-RU" sz="1400" dirty="0" err="1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улюблених</a:t>
                      </a:r>
                      <a:r>
                        <a:rPr lang="ru-RU" sz="1400" dirty="0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 </a:t>
                      </a:r>
                      <a:r>
                        <a:rPr lang="ru-RU" sz="1400" dirty="0" err="1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мультфільмів</a:t>
                      </a:r>
                      <a:r>
                        <a:rPr lang="ru-RU" sz="1400" dirty="0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 на </a:t>
                      </a:r>
                      <a:r>
                        <a:rPr lang="ru-RU" sz="1400" dirty="0" err="1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перерві</a:t>
                      </a:r>
                      <a:endParaRPr lang="ru-RU" sz="1400" dirty="0">
                        <a:latin typeface="Times New Roman CYR" panose="02020603050405020304" pitchFamily="18" charset="0"/>
                        <a:cs typeface="Times New Roman CYR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Квітень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Центр «Промінь»</a:t>
                      </a:r>
                    </a:p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709901635"/>
                  </a:ext>
                </a:extLst>
              </a:tr>
              <a:tr h="470380">
                <a:tc>
                  <a:txBody>
                    <a:bodyPr/>
                    <a:lstStyle/>
                    <a:p>
                      <a:r>
                        <a:rPr lang="uk-UA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20 </a:t>
                      </a:r>
                      <a:r>
                        <a:rPr lang="ru-RU" sz="1400" dirty="0" err="1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квітня</a:t>
                      </a:r>
                      <a:r>
                        <a:rPr lang="ru-RU" sz="1400" dirty="0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 — День </a:t>
                      </a:r>
                      <a:r>
                        <a:rPr lang="ru-RU" sz="1400" dirty="0" err="1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довкілля</a:t>
                      </a:r>
                      <a:endParaRPr lang="ru-RU" sz="1400" dirty="0">
                        <a:latin typeface="Times New Roman CYR" panose="02020603050405020304" pitchFamily="18" charset="0"/>
                        <a:cs typeface="Times New Roman CYR" panose="02020603050405020304" pitchFamily="18" charset="0"/>
                      </a:endParaRPr>
                    </a:p>
                    <a:p>
                      <a:r>
                        <a:rPr lang="ru-RU" sz="1400" dirty="0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Трудовий десант «</a:t>
                      </a:r>
                      <a:r>
                        <a:rPr lang="ru-RU" sz="1400" dirty="0" err="1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Чисте</a:t>
                      </a:r>
                      <a:r>
                        <a:rPr lang="ru-RU" sz="1400" dirty="0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 </a:t>
                      </a:r>
                      <a:r>
                        <a:rPr lang="ru-RU" sz="1400" dirty="0" err="1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шкільне</a:t>
                      </a:r>
                      <a:r>
                        <a:rPr lang="ru-RU" sz="1400" dirty="0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 </a:t>
                      </a:r>
                      <a:r>
                        <a:rPr lang="ru-RU" sz="1400" dirty="0" err="1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подвір’я</a:t>
                      </a:r>
                      <a:r>
                        <a:rPr lang="ru-RU" sz="1400" dirty="0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Квітень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Центр</a:t>
                      </a:r>
                      <a:r>
                        <a:rPr lang="uk-UA" sz="14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«Феміда»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931829547"/>
                  </a:ext>
                </a:extLst>
              </a:tr>
              <a:tr h="470380">
                <a:tc>
                  <a:txBody>
                    <a:bodyPr/>
                    <a:lstStyle/>
                    <a:p>
                      <a:r>
                        <a:rPr lang="uk-UA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Перегляд та </a:t>
                      </a:r>
                      <a:r>
                        <a:rPr lang="ru-RU" sz="1400" dirty="0" err="1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обговорення</a:t>
                      </a:r>
                      <a:r>
                        <a:rPr lang="ru-RU" sz="1400" dirty="0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 </a:t>
                      </a:r>
                      <a:r>
                        <a:rPr lang="ru-RU" sz="1400" dirty="0" err="1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відеофільму</a:t>
                      </a:r>
                      <a:r>
                        <a:rPr lang="ru-RU" sz="1400" dirty="0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 до </a:t>
                      </a:r>
                      <a:r>
                        <a:rPr lang="ru-RU" sz="1400" dirty="0" err="1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Чорнобильської</a:t>
                      </a:r>
                      <a:r>
                        <a:rPr lang="ru-RU" sz="1400" baseline="0" dirty="0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 </a:t>
                      </a:r>
                      <a:r>
                        <a:rPr lang="ru-RU" sz="1400" baseline="0" dirty="0" err="1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трагедії</a:t>
                      </a:r>
                      <a:endParaRPr lang="ru-RU" sz="1400" dirty="0">
                        <a:latin typeface="Times New Roman CYR" panose="02020603050405020304" pitchFamily="18" charset="0"/>
                        <a:cs typeface="Times New Roman CYR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Квітень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Центр </a:t>
                      </a:r>
                      <a:r>
                        <a:rPr lang="uk-UA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«Волонтери»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51317111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4824288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t="1596" b="1694"/>
          <a:stretch/>
        </p:blipFill>
        <p:spPr>
          <a:xfrm>
            <a:off x="0" y="0"/>
            <a:ext cx="6858000" cy="9144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88179">
                        <a14:foregroundMark x1="68850" y1="89485" x2="68850" y2="89056"/>
                        <a14:foregroundMark x1="17572" y1="28541" x2="49521" y2="51717"/>
                        <a14:foregroundMark x1="36581" y1="16953" x2="64537" y2="59013"/>
                        <a14:foregroundMark x1="56390" y1="71030" x2="60703" y2="78541"/>
                        <a14:foregroundMark x1="74121" y1="83476" x2="76997" y2="89914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767333" y="1"/>
            <a:ext cx="5074539" cy="112019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762249" y="257736"/>
            <a:ext cx="48630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ТРАВЕНЬ</a:t>
            </a:r>
            <a:endParaRPr lang="en-US" b="1" u="sng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93791" y="-232543"/>
            <a:ext cx="1859441" cy="1719221"/>
          </a:xfrm>
          <a:prstGeom prst="rect">
            <a:avLst/>
          </a:prstGeom>
        </p:spPr>
      </p:pic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27724805"/>
              </p:ext>
            </p:extLst>
          </p:nvPr>
        </p:nvGraphicFramePr>
        <p:xfrm>
          <a:off x="366141" y="1173621"/>
          <a:ext cx="6125717" cy="470902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512064">
                  <a:extLst>
                    <a:ext uri="{9D8B030D-6E8A-4147-A177-3AD203B41FA5}">
                      <a16:colId xmlns="" xmlns:a16="http://schemas.microsoft.com/office/drawing/2014/main" val="2353317587"/>
                    </a:ext>
                  </a:extLst>
                </a:gridCol>
                <a:gridCol w="2750366">
                  <a:extLst>
                    <a:ext uri="{9D8B030D-6E8A-4147-A177-3AD203B41FA5}">
                      <a16:colId xmlns="" xmlns:a16="http://schemas.microsoft.com/office/drawing/2014/main" val="481427331"/>
                    </a:ext>
                  </a:extLst>
                </a:gridCol>
                <a:gridCol w="1331858">
                  <a:extLst>
                    <a:ext uri="{9D8B030D-6E8A-4147-A177-3AD203B41FA5}">
                      <a16:colId xmlns="" xmlns:a16="http://schemas.microsoft.com/office/drawing/2014/main" val="2699883206"/>
                    </a:ext>
                  </a:extLst>
                </a:gridCol>
                <a:gridCol w="1531429">
                  <a:extLst>
                    <a:ext uri="{9D8B030D-6E8A-4147-A177-3AD203B41FA5}">
                      <a16:colId xmlns="" xmlns:a16="http://schemas.microsoft.com/office/drawing/2014/main" val="905457793"/>
                    </a:ext>
                  </a:extLst>
                </a:gridCol>
              </a:tblGrid>
              <a:tr h="83806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№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Зміст  роботи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6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Термін проведення</a:t>
                      </a:r>
                      <a:endParaRPr lang="en-US" sz="16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Відповідальні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3037095934"/>
                  </a:ext>
                </a:extLst>
              </a:tr>
              <a:tr h="470380"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1.</a:t>
                      </a:r>
                      <a:endParaRPr lang="en-US" sz="1400" dirty="0">
                        <a:latin typeface="Times New Roman CYR" panose="02020603050405020304" pitchFamily="18" charset="0"/>
                        <a:cs typeface="Times New Roman CYR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err="1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Співпраця</a:t>
                      </a:r>
                      <a:r>
                        <a:rPr lang="ru-RU" sz="1400" dirty="0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 </a:t>
                      </a:r>
                      <a:r>
                        <a:rPr lang="ru-RU" sz="1400" dirty="0" err="1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учкому</a:t>
                      </a:r>
                      <a:r>
                        <a:rPr lang="ru-RU" sz="1400" dirty="0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 з </a:t>
                      </a:r>
                      <a:r>
                        <a:rPr lang="ru-RU" sz="1400" dirty="0" err="1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колективами</a:t>
                      </a:r>
                      <a:r>
                        <a:rPr lang="ru-RU" sz="1400" dirty="0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 </a:t>
                      </a:r>
                      <a:r>
                        <a:rPr lang="ru-RU" sz="1400" dirty="0" err="1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класів</a:t>
                      </a:r>
                      <a:r>
                        <a:rPr lang="ru-RU" sz="1400" dirty="0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 та </a:t>
                      </a:r>
                      <a:r>
                        <a:rPr lang="ru-RU" sz="1400" dirty="0" err="1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педколективом</a:t>
                      </a:r>
                      <a:r>
                        <a:rPr lang="ru-RU" sz="1400" dirty="0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 </a:t>
                      </a:r>
                      <a:r>
                        <a:rPr lang="ru-RU" sz="1400" dirty="0" err="1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школи</a:t>
                      </a:r>
                      <a:r>
                        <a:rPr lang="ru-RU" sz="1400" dirty="0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 у </a:t>
                      </a:r>
                      <a:r>
                        <a:rPr lang="ru-RU" sz="1400" dirty="0" err="1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виконанні</a:t>
                      </a:r>
                      <a:r>
                        <a:rPr lang="ru-RU" sz="1400" dirty="0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 </a:t>
                      </a:r>
                      <a:r>
                        <a:rPr lang="ru-RU" sz="1400" dirty="0" err="1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планів</a:t>
                      </a:r>
                      <a:r>
                        <a:rPr lang="ru-RU" sz="1400" dirty="0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 та </a:t>
                      </a:r>
                      <a:r>
                        <a:rPr lang="ru-RU" sz="1400" dirty="0" err="1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завдань</a:t>
                      </a:r>
                      <a:r>
                        <a:rPr lang="ru-RU" sz="1400" dirty="0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, </a:t>
                      </a:r>
                      <a:r>
                        <a:rPr lang="ru-RU" sz="1400" dirty="0" err="1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передбачених</a:t>
                      </a:r>
                      <a:r>
                        <a:rPr lang="ru-RU" sz="1400" dirty="0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 </a:t>
                      </a:r>
                      <a:r>
                        <a:rPr lang="ru-RU" sz="1400" dirty="0" err="1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річним</a:t>
                      </a:r>
                      <a:r>
                        <a:rPr lang="ru-RU" sz="1400" dirty="0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 планом </a:t>
                      </a:r>
                      <a:r>
                        <a:rPr lang="ru-RU" sz="1400" dirty="0" err="1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роботи</a:t>
                      </a:r>
                      <a:r>
                        <a:rPr lang="ru-RU" sz="1400" dirty="0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 </a:t>
                      </a:r>
                      <a:r>
                        <a:rPr lang="ru-RU" sz="1400" dirty="0" err="1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школи</a:t>
                      </a:r>
                      <a:r>
                        <a:rPr lang="ru-RU" sz="1400" dirty="0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. </a:t>
                      </a:r>
                      <a:r>
                        <a:rPr lang="ru-RU" sz="1400" dirty="0" err="1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Результативність</a:t>
                      </a:r>
                      <a:r>
                        <a:rPr lang="ru-RU" sz="1400" dirty="0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 </a:t>
                      </a:r>
                      <a:r>
                        <a:rPr lang="ru-RU" sz="1400" dirty="0" err="1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цієї</a:t>
                      </a:r>
                      <a:r>
                        <a:rPr lang="ru-RU" sz="1400" dirty="0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 </a:t>
                      </a:r>
                      <a:r>
                        <a:rPr lang="ru-RU" sz="1400" dirty="0" err="1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роботи</a:t>
                      </a:r>
                      <a:endParaRPr lang="en-US" sz="1400" dirty="0">
                        <a:latin typeface="Times New Roman CYR" panose="02020603050405020304" pitchFamily="18" charset="0"/>
                        <a:cs typeface="Times New Roman CYR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Травень </a:t>
                      </a:r>
                    </a:p>
                    <a:p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УП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446289319"/>
                  </a:ext>
                </a:extLst>
              </a:tr>
              <a:tr h="470380"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2.</a:t>
                      </a:r>
                      <a:endParaRPr lang="en-US" sz="1400" dirty="0">
                        <a:latin typeface="Times New Roman CYR" panose="02020603050405020304" pitchFamily="18" charset="0"/>
                        <a:cs typeface="Times New Roman CYR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5 </a:t>
                      </a:r>
                      <a:r>
                        <a:rPr lang="ru-RU" sz="1400" dirty="0" err="1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травня</a:t>
                      </a:r>
                      <a:r>
                        <a:rPr lang="ru-RU" sz="1400" dirty="0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 – </a:t>
                      </a:r>
                      <a:r>
                        <a:rPr lang="ru-RU" sz="1400" dirty="0" err="1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Міжнародний</a:t>
                      </a:r>
                      <a:r>
                        <a:rPr lang="ru-RU" sz="1400" dirty="0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 день </a:t>
                      </a:r>
                      <a:r>
                        <a:rPr lang="ru-RU" sz="1400" dirty="0" err="1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боротьби</a:t>
                      </a:r>
                      <a:r>
                        <a:rPr lang="ru-RU" sz="1400" dirty="0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 за права </a:t>
                      </a:r>
                      <a:r>
                        <a:rPr lang="ru-RU" sz="1400" dirty="0" err="1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інвалідів</a:t>
                      </a:r>
                      <a:r>
                        <a:rPr lang="ru-RU" sz="1400" dirty="0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 </a:t>
                      </a:r>
                      <a:br>
                        <a:rPr lang="ru-RU" sz="1400" dirty="0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</a:br>
                      <a:r>
                        <a:rPr lang="ru-RU" sz="1400" dirty="0" err="1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Благодійнійна</a:t>
                      </a:r>
                      <a:r>
                        <a:rPr lang="ru-RU" sz="1400" dirty="0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 </a:t>
                      </a:r>
                      <a:r>
                        <a:rPr lang="ru-RU" sz="1400" dirty="0" err="1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акція</a:t>
                      </a:r>
                      <a:r>
                        <a:rPr lang="ru-RU" sz="1400" dirty="0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 «</a:t>
                      </a:r>
                      <a:r>
                        <a:rPr lang="ru-RU" sz="1400" dirty="0" err="1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Серце</a:t>
                      </a:r>
                      <a:r>
                        <a:rPr lang="ru-RU" sz="1400" dirty="0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 до </a:t>
                      </a:r>
                      <a:r>
                        <a:rPr lang="ru-RU" sz="1400" dirty="0" err="1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серця</a:t>
                      </a:r>
                      <a:r>
                        <a:rPr lang="ru-RU" sz="1400" dirty="0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Травень 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Центр «</a:t>
                      </a:r>
                      <a:r>
                        <a:rPr lang="uk-UA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Волонтери»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902476128"/>
                  </a:ext>
                </a:extLst>
              </a:tr>
              <a:tr h="470380"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3.</a:t>
                      </a:r>
                      <a:endParaRPr lang="en-US" sz="1400" dirty="0">
                        <a:latin typeface="Times New Roman CYR" panose="02020603050405020304" pitchFamily="18" charset="0"/>
                        <a:cs typeface="Times New Roman CYR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err="1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Виставка</a:t>
                      </a:r>
                      <a:r>
                        <a:rPr lang="ru-RU" sz="1400" dirty="0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 </a:t>
                      </a:r>
                      <a:r>
                        <a:rPr lang="ru-RU" sz="1400" dirty="0" err="1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малюнків</a:t>
                      </a:r>
                      <a:r>
                        <a:rPr lang="ru-RU" sz="1400" dirty="0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 та </a:t>
                      </a:r>
                      <a:r>
                        <a:rPr lang="ru-RU" sz="1400" dirty="0" err="1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крашанок</a:t>
                      </a:r>
                      <a:r>
                        <a:rPr lang="ru-RU" sz="1400" dirty="0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 до </a:t>
                      </a:r>
                      <a:r>
                        <a:rPr lang="ru-RU" sz="1400" dirty="0" err="1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Великодня</a:t>
                      </a:r>
                      <a:endParaRPr lang="ru-RU" sz="1400" dirty="0">
                        <a:latin typeface="Times New Roman CYR" panose="02020603050405020304" pitchFamily="18" charset="0"/>
                        <a:cs typeface="Times New Roman CYR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Травень </a:t>
                      </a:r>
                    </a:p>
                    <a:p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Центр </a:t>
                      </a:r>
                      <a:r>
                        <a:rPr lang="uk-UA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«Промінь»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4226618763"/>
                  </a:ext>
                </a:extLst>
              </a:tr>
              <a:tr h="470380"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6.</a:t>
                      </a:r>
                      <a:endParaRPr lang="en-US" sz="1400" dirty="0">
                        <a:latin typeface="Times New Roman CYR" panose="02020603050405020304" pitchFamily="18" charset="0"/>
                        <a:cs typeface="Times New Roman CYR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Відео </a:t>
                      </a:r>
                      <a:r>
                        <a:rPr lang="ru-RU" sz="1400" dirty="0" err="1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привітання</a:t>
                      </a:r>
                      <a:r>
                        <a:rPr lang="ru-RU" sz="1400" dirty="0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 «У </a:t>
                      </a:r>
                      <a:r>
                        <a:rPr lang="ru-RU" sz="1400" dirty="0" err="1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кожної</a:t>
                      </a:r>
                      <a:r>
                        <a:rPr lang="ru-RU" sz="1400" dirty="0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 </a:t>
                      </a:r>
                      <a:r>
                        <a:rPr lang="ru-RU" sz="1400" dirty="0" err="1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дитини</a:t>
                      </a:r>
                      <a:r>
                        <a:rPr lang="ru-RU" sz="1400" dirty="0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 – </a:t>
                      </a:r>
                      <a:r>
                        <a:rPr lang="ru-RU" sz="1400" dirty="0" err="1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матінка</a:t>
                      </a:r>
                      <a:r>
                        <a:rPr lang="ru-RU" sz="1400" dirty="0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 </a:t>
                      </a:r>
                      <a:r>
                        <a:rPr lang="ru-RU" sz="1400" dirty="0" err="1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єдина</a:t>
                      </a:r>
                      <a:r>
                        <a:rPr lang="ru-RU" sz="1400" dirty="0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Травень </a:t>
                      </a:r>
                    </a:p>
                    <a:p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Центр </a:t>
                      </a:r>
                      <a:r>
                        <a:rPr lang="uk-UA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«Дозвілля»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709901635"/>
                  </a:ext>
                </a:extLst>
              </a:tr>
              <a:tr h="470380">
                <a:tc>
                  <a:txBody>
                    <a:bodyPr/>
                    <a:lstStyle/>
                    <a:p>
                      <a:r>
                        <a:rPr lang="uk-UA" sz="1400" dirty="0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8.</a:t>
                      </a:r>
                      <a:endParaRPr lang="en-US" sz="1400" dirty="0">
                        <a:latin typeface="Times New Roman CYR" panose="02020603050405020304" pitchFamily="18" charset="0"/>
                        <a:cs typeface="Times New Roman CYR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aseline="0" dirty="0" smtClean="0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Участь у </a:t>
                      </a:r>
                      <a:r>
                        <a:rPr lang="ru-RU" sz="1400" baseline="0" dirty="0" err="1" smtClean="0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заході</a:t>
                      </a:r>
                      <a:r>
                        <a:rPr lang="ru-RU" sz="1400" baseline="0" dirty="0" smtClean="0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 « </a:t>
                      </a:r>
                      <a:r>
                        <a:rPr lang="ru-RU" sz="1400" baseline="0" dirty="0" err="1" smtClean="0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Тріумф</a:t>
                      </a:r>
                      <a:r>
                        <a:rPr lang="ru-RU" sz="1400" baseline="0" dirty="0" smtClean="0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 перемог»</a:t>
                      </a:r>
                      <a:endParaRPr lang="ru-RU" sz="1400" dirty="0">
                        <a:latin typeface="Times New Roman CYR" panose="02020603050405020304" pitchFamily="18" charset="0"/>
                        <a:cs typeface="Times New Roman CYR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Травень </a:t>
                      </a:r>
                    </a:p>
                    <a:p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УП</a:t>
                      </a:r>
                    </a:p>
                    <a:p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93182954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6681311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t="1596" b="1694"/>
          <a:stretch/>
        </p:blipFill>
        <p:spPr>
          <a:xfrm>
            <a:off x="0" y="0"/>
            <a:ext cx="6858000" cy="9144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>
                        <a14:foregroundMark x1="38864" y1="78222" x2="62500" y2="77778"/>
                        <a14:foregroundMark x1="40227" y1="82889" x2="41136" y2="84889"/>
                        <a14:foregroundMark x1="39773" y1="81556" x2="45909" y2="86222"/>
                        <a14:foregroundMark x1="40682" y1="88444" x2="62500" y2="87111"/>
                      </a14:backgroundRemoval>
                    </a14:imgEffect>
                  </a14:imgLayer>
                </a14:imgProps>
              </a:ext>
            </a:extLst>
          </a:blip>
          <a:srcRect b="17007"/>
          <a:stretch/>
        </p:blipFill>
        <p:spPr>
          <a:xfrm>
            <a:off x="-275844" y="-252967"/>
            <a:ext cx="2086356" cy="177087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88179">
                        <a14:foregroundMark x1="68850" y1="89485" x2="68850" y2="89056"/>
                        <a14:foregroundMark x1="17572" y1="28541" x2="49521" y2="51717"/>
                        <a14:foregroundMark x1="36581" y1="16953" x2="64537" y2="59013"/>
                        <a14:foregroundMark x1="56390" y1="71030" x2="60703" y2="78541"/>
                        <a14:foregroundMark x1="74121" y1="83476" x2="76997" y2="89914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767333" y="1"/>
            <a:ext cx="5074539" cy="112019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762249" y="257736"/>
            <a:ext cx="48630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ТРАВЕНЬ</a:t>
            </a:r>
            <a:endParaRPr lang="en-US" b="1" u="sng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32537796"/>
              </p:ext>
            </p:extLst>
          </p:nvPr>
        </p:nvGraphicFramePr>
        <p:xfrm>
          <a:off x="366141" y="1249769"/>
          <a:ext cx="6125717" cy="4309202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512064">
                  <a:extLst>
                    <a:ext uri="{9D8B030D-6E8A-4147-A177-3AD203B41FA5}">
                      <a16:colId xmlns="" xmlns:a16="http://schemas.microsoft.com/office/drawing/2014/main" val="2353317587"/>
                    </a:ext>
                  </a:extLst>
                </a:gridCol>
                <a:gridCol w="2689050">
                  <a:extLst>
                    <a:ext uri="{9D8B030D-6E8A-4147-A177-3AD203B41FA5}">
                      <a16:colId xmlns="" xmlns:a16="http://schemas.microsoft.com/office/drawing/2014/main" val="481427331"/>
                    </a:ext>
                  </a:extLst>
                </a:gridCol>
                <a:gridCol w="1393174">
                  <a:extLst>
                    <a:ext uri="{9D8B030D-6E8A-4147-A177-3AD203B41FA5}">
                      <a16:colId xmlns="" xmlns:a16="http://schemas.microsoft.com/office/drawing/2014/main" val="2699883206"/>
                    </a:ext>
                  </a:extLst>
                </a:gridCol>
                <a:gridCol w="1531429">
                  <a:extLst>
                    <a:ext uri="{9D8B030D-6E8A-4147-A177-3AD203B41FA5}">
                      <a16:colId xmlns="" xmlns:a16="http://schemas.microsoft.com/office/drawing/2014/main" val="905457793"/>
                    </a:ext>
                  </a:extLst>
                </a:gridCol>
              </a:tblGrid>
              <a:tr h="65160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№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Зміст  роботи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6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Термін проведення</a:t>
                      </a:r>
                      <a:endParaRPr lang="en-US" sz="16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Відповідальні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3037095934"/>
                  </a:ext>
                </a:extLst>
              </a:tr>
              <a:tr h="470380">
                <a:tc>
                  <a:txBody>
                    <a:bodyPr/>
                    <a:lstStyle/>
                    <a:p>
                      <a:endParaRPr lang="en-US" sz="1400" dirty="0">
                        <a:latin typeface="Times New Roman CYR" panose="02020603050405020304" pitchFamily="18" charset="0"/>
                        <a:cs typeface="Times New Roman CYR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День </a:t>
                      </a:r>
                      <a:r>
                        <a:rPr lang="ru-RU" sz="1400" dirty="0" err="1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української</a:t>
                      </a:r>
                      <a:r>
                        <a:rPr lang="ru-RU" sz="1400" dirty="0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 </a:t>
                      </a:r>
                      <a:r>
                        <a:rPr lang="ru-RU" sz="1400" dirty="0" err="1" smtClean="0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вишиванки</a:t>
                      </a:r>
                      <a:r>
                        <a:rPr lang="ru-RU" sz="1400" baseline="0" dirty="0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 </a:t>
                      </a:r>
                      <a:endParaRPr lang="ru-RU" sz="1400" baseline="0" dirty="0" smtClean="0">
                        <a:latin typeface="Times New Roman CYR" panose="02020603050405020304" pitchFamily="18" charset="0"/>
                        <a:cs typeface="Times New Roman CYR" panose="02020603050405020304" pitchFamily="18" charset="0"/>
                      </a:endParaRPr>
                    </a:p>
                    <a:p>
                      <a:r>
                        <a:rPr lang="ru-RU" sz="1400" baseline="0" dirty="0" smtClean="0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Участь у </a:t>
                      </a:r>
                      <a:r>
                        <a:rPr lang="ru-RU" sz="1400" baseline="0" dirty="0" err="1" smtClean="0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міській</a:t>
                      </a:r>
                      <a:r>
                        <a:rPr lang="ru-RU" sz="1400" baseline="0" dirty="0" smtClean="0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 </a:t>
                      </a:r>
                      <a:r>
                        <a:rPr lang="ru-RU" sz="1400" baseline="0" dirty="0" err="1" smtClean="0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акції</a:t>
                      </a:r>
                      <a:endParaRPr lang="ru-RU" sz="1400" dirty="0">
                        <a:latin typeface="Times New Roman CYR" panose="02020603050405020304" pitchFamily="18" charset="0"/>
                        <a:cs typeface="Times New Roman CYR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Травень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400" dirty="0" smtClean="0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члени УП</a:t>
                      </a:r>
                    </a:p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uk-UA" sz="1400" dirty="0" smtClean="0">
                        <a:latin typeface="Times New Roman CYR" panose="02020603050405020304" pitchFamily="18" charset="0"/>
                        <a:cs typeface="Times New Roman CYR" panose="02020603050405020304" pitchFamily="18" charset="0"/>
                      </a:endParaRPr>
                    </a:p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dirty="0">
                        <a:latin typeface="Times New Roman CYR" panose="02020603050405020304" pitchFamily="18" charset="0"/>
                        <a:cs typeface="Times New Roman CYR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902476128"/>
                  </a:ext>
                </a:extLst>
              </a:tr>
              <a:tr h="470380">
                <a:tc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Фотоконкурс «</a:t>
                      </a:r>
                      <a:r>
                        <a:rPr lang="ru-RU" sz="1400" dirty="0" err="1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Найкраще</a:t>
                      </a:r>
                      <a:r>
                        <a:rPr lang="ru-RU" sz="1400" dirty="0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 фото у </a:t>
                      </a:r>
                      <a:r>
                        <a:rPr lang="ru-RU" sz="1400" dirty="0" err="1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вишиванці</a:t>
                      </a:r>
                      <a:r>
                        <a:rPr lang="ru-RU" sz="1400" dirty="0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Травень</a:t>
                      </a:r>
                    </a:p>
                    <a:p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члени УП</a:t>
                      </a:r>
                    </a:p>
                    <a:p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4226618763"/>
                  </a:ext>
                </a:extLst>
              </a:tr>
              <a:tr h="470380">
                <a:tc>
                  <a:txBody>
                    <a:bodyPr/>
                    <a:lstStyle/>
                    <a:p>
                      <a:r>
                        <a:rPr lang="uk-UA" sz="1400" dirty="0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21.</a:t>
                      </a:r>
                      <a:endParaRPr lang="en-US" sz="1400" dirty="0">
                        <a:latin typeface="Times New Roman CYR" panose="02020603050405020304" pitchFamily="18" charset="0"/>
                        <a:cs typeface="Times New Roman CYR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err="1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Інформаційний</a:t>
                      </a:r>
                      <a:r>
                        <a:rPr lang="ru-RU" sz="1400" dirty="0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 дайджест «</a:t>
                      </a:r>
                      <a:r>
                        <a:rPr lang="ru-RU" sz="1400" dirty="0" err="1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Герої</a:t>
                      </a:r>
                      <a:r>
                        <a:rPr lang="ru-RU" sz="1400" dirty="0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 </a:t>
                      </a:r>
                      <a:r>
                        <a:rPr lang="ru-RU" sz="1400" dirty="0" err="1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минулого</a:t>
                      </a:r>
                      <a:r>
                        <a:rPr lang="ru-RU" sz="1400" dirty="0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 і </a:t>
                      </a:r>
                      <a:r>
                        <a:rPr lang="ru-RU" sz="1400" dirty="0" err="1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сьогодення</a:t>
                      </a:r>
                      <a:r>
                        <a:rPr lang="ru-RU" sz="1400" dirty="0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Травень</a:t>
                      </a:r>
                    </a:p>
                    <a:p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Центр «Дозвілля», члени УП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196109726"/>
                  </a:ext>
                </a:extLst>
              </a:tr>
              <a:tr h="300446">
                <a:tc>
                  <a:txBody>
                    <a:bodyPr/>
                    <a:lstStyle/>
                    <a:p>
                      <a:r>
                        <a:rPr lang="uk-UA" sz="1400" dirty="0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22.</a:t>
                      </a:r>
                      <a:endParaRPr lang="en-US" sz="1400" dirty="0">
                        <a:latin typeface="Times New Roman CYR" panose="02020603050405020304" pitchFamily="18" charset="0"/>
                        <a:cs typeface="Times New Roman CYR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Збір </a:t>
                      </a:r>
                      <a:r>
                        <a:rPr lang="ru-RU" sz="1400" dirty="0" err="1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учнівського</a:t>
                      </a:r>
                      <a:r>
                        <a:rPr lang="ru-RU" sz="1400" dirty="0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 </a:t>
                      </a:r>
                      <a:r>
                        <a:rPr lang="ru-RU" sz="1400" dirty="0" err="1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самоврядування</a:t>
                      </a:r>
                      <a:r>
                        <a:rPr lang="ru-RU" sz="1400" dirty="0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 «</a:t>
                      </a:r>
                      <a:r>
                        <a:rPr lang="ru-RU" sz="1400" dirty="0" err="1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Поговоримо</a:t>
                      </a:r>
                      <a:r>
                        <a:rPr lang="ru-RU" sz="1400" dirty="0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 про </a:t>
                      </a:r>
                      <a:r>
                        <a:rPr lang="ru-RU" sz="1400" dirty="0" err="1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підсумки</a:t>
                      </a:r>
                      <a:r>
                        <a:rPr lang="ru-RU" sz="1400" dirty="0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Травень</a:t>
                      </a:r>
                    </a:p>
                    <a:p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Центр</a:t>
                      </a:r>
                      <a:r>
                        <a:rPr lang="uk-UA" sz="1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«Дозвілля», члени УП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130485751"/>
                  </a:ext>
                </a:extLst>
              </a:tr>
              <a:tr h="470380">
                <a:tc>
                  <a:txBody>
                    <a:bodyPr/>
                    <a:lstStyle/>
                    <a:p>
                      <a:r>
                        <a:rPr lang="uk-UA" sz="1400" dirty="0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23</a:t>
                      </a:r>
                      <a:endParaRPr lang="en-US" sz="1400" dirty="0">
                        <a:latin typeface="Times New Roman CYR" panose="02020603050405020304" pitchFamily="18" charset="0"/>
                        <a:cs typeface="Times New Roman CYR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Висвітлення </a:t>
                      </a:r>
                      <a:r>
                        <a:rPr lang="ru-RU" sz="1400" dirty="0" err="1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інформації</a:t>
                      </a:r>
                      <a:r>
                        <a:rPr lang="ru-RU" sz="1400" dirty="0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 на </a:t>
                      </a:r>
                      <a:r>
                        <a:rPr lang="ru-RU" sz="1400" dirty="0" err="1" smtClean="0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сторінцках</a:t>
                      </a:r>
                      <a:r>
                        <a:rPr lang="ru-RU" sz="1400" baseline="0" dirty="0" smtClean="0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 </a:t>
                      </a:r>
                      <a:r>
                        <a:rPr lang="ru-RU" sz="1400" dirty="0" smtClean="0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 </a:t>
                      </a:r>
                      <a:r>
                        <a:rPr lang="ru-RU" sz="1400" dirty="0" err="1" smtClean="0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школи</a:t>
                      </a:r>
                      <a:r>
                        <a:rPr lang="ru-RU" sz="1400" dirty="0" smtClean="0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 у </a:t>
                      </a:r>
                      <a:r>
                        <a:rPr lang="ru-RU" sz="1400" dirty="0" err="1" smtClean="0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соцмережжах</a:t>
                      </a:r>
                      <a:endParaRPr lang="ru-RU" sz="1400" dirty="0">
                        <a:latin typeface="Times New Roman CYR" panose="02020603050405020304" pitchFamily="18" charset="0"/>
                        <a:cs typeface="Times New Roman CYR" panose="02020603050405020304" pitchFamily="18" charset="0"/>
                      </a:endParaRPr>
                    </a:p>
                    <a:p>
                      <a:endParaRPr lang="en-US" sz="1400" dirty="0">
                        <a:latin typeface="Times New Roman CYR" panose="02020603050405020304" pitchFamily="18" charset="0"/>
                        <a:cs typeface="Times New Roman CYR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Травень</a:t>
                      </a:r>
                    </a:p>
                    <a:p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Голова</a:t>
                      </a:r>
                      <a:r>
                        <a:rPr lang="uk-UA" sz="1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УП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709901635"/>
                  </a:ext>
                </a:extLst>
              </a:tr>
            </a:tbl>
          </a:graphicData>
        </a:graphic>
      </p:graphicFrame>
      <p:pic>
        <p:nvPicPr>
          <p:cNvPr id="8" name="Рисунок 7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88179">
                        <a14:foregroundMark x1="68850" y1="89485" x2="68850" y2="89056"/>
                        <a14:foregroundMark x1="17572" y1="28541" x2="49521" y2="51717"/>
                        <a14:foregroundMark x1="36581" y1="16953" x2="64537" y2="59013"/>
                        <a14:foregroundMark x1="56390" y1="71030" x2="60703" y2="78541"/>
                        <a14:foregroundMark x1="74121" y1="83476" x2="76997" y2="89914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-275844" y="6118255"/>
            <a:ext cx="7204859" cy="257559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flipH="1">
            <a:off x="-275844" y="6850813"/>
            <a:ext cx="2499280" cy="231081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727454" y="6805889"/>
            <a:ext cx="391885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uk-UA" b="1" dirty="0" smtClean="0">
              <a:solidFill>
                <a:srgbClr val="FF0000"/>
              </a:solidFill>
              <a:latin typeface="Times New Roman CYR" panose="02020603050405020304" pitchFamily="18" charset="0"/>
              <a:cs typeface="Times New Roman CYR" panose="02020603050405020304" pitchFamily="18" charset="0"/>
            </a:endParaRPr>
          </a:p>
          <a:p>
            <a:pPr algn="ctr"/>
            <a:r>
              <a:rPr lang="uk-UA" b="1" dirty="0" smtClean="0">
                <a:solidFill>
                  <a:srgbClr val="FF0000"/>
                </a:solidFill>
                <a:latin typeface="Times New Roman CYR" panose="02020603050405020304" pitchFamily="18" charset="0"/>
                <a:cs typeface="Times New Roman CYR" panose="02020603050405020304" pitchFamily="18" charset="0"/>
              </a:rPr>
              <a:t>Звіт  про роботу УП висвітлити на сайті школи </a:t>
            </a:r>
            <a:endParaRPr lang="en-US" b="1" dirty="0">
              <a:solidFill>
                <a:srgbClr val="FF0000"/>
              </a:solidFill>
              <a:latin typeface="Times New Roman CYR" panose="02020603050405020304" pitchFamily="18" charset="0"/>
              <a:cs typeface="Times New Roman CYR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92239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t="1596" b="1694"/>
          <a:stretch/>
        </p:blipFill>
        <p:spPr>
          <a:xfrm>
            <a:off x="0" y="0"/>
            <a:ext cx="6858000" cy="9144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>
                        <a14:foregroundMark x1="38864" y1="78222" x2="62500" y2="77778"/>
                        <a14:foregroundMark x1="40227" y1="82889" x2="41136" y2="84889"/>
                        <a14:foregroundMark x1="39773" y1="81556" x2="45909" y2="86222"/>
                        <a14:foregroundMark x1="40682" y1="88444" x2="62500" y2="87111"/>
                      </a14:backgroundRemoval>
                    </a14:imgEffect>
                  </a14:imgLayer>
                </a14:imgProps>
              </a:ext>
            </a:extLst>
          </a:blip>
          <a:srcRect b="17007"/>
          <a:stretch/>
        </p:blipFill>
        <p:spPr>
          <a:xfrm>
            <a:off x="-275844" y="-252967"/>
            <a:ext cx="2086356" cy="177087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88179">
                        <a14:foregroundMark x1="68850" y1="89485" x2="68850" y2="89056"/>
                        <a14:foregroundMark x1="17572" y1="28541" x2="49521" y2="51717"/>
                        <a14:foregroundMark x1="36581" y1="16953" x2="64537" y2="59013"/>
                        <a14:foregroundMark x1="56390" y1="71030" x2="60703" y2="78541"/>
                        <a14:foregroundMark x1="74121" y1="83476" x2="76997" y2="89914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767333" y="1"/>
            <a:ext cx="5074539" cy="112019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762249" y="257736"/>
            <a:ext cx="48630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І- семестр</a:t>
            </a:r>
            <a:endParaRPr lang="en-US" b="1" u="sng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05601091"/>
              </p:ext>
            </p:extLst>
          </p:nvPr>
        </p:nvGraphicFramePr>
        <p:xfrm>
          <a:off x="366141" y="1249769"/>
          <a:ext cx="6125717" cy="745222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512064">
                  <a:extLst>
                    <a:ext uri="{9D8B030D-6E8A-4147-A177-3AD203B41FA5}">
                      <a16:colId xmlns="" xmlns:a16="http://schemas.microsoft.com/office/drawing/2014/main" val="2353317587"/>
                    </a:ext>
                  </a:extLst>
                </a:gridCol>
                <a:gridCol w="2689050">
                  <a:extLst>
                    <a:ext uri="{9D8B030D-6E8A-4147-A177-3AD203B41FA5}">
                      <a16:colId xmlns="" xmlns:a16="http://schemas.microsoft.com/office/drawing/2014/main" val="481427331"/>
                    </a:ext>
                  </a:extLst>
                </a:gridCol>
                <a:gridCol w="1393174">
                  <a:extLst>
                    <a:ext uri="{9D8B030D-6E8A-4147-A177-3AD203B41FA5}">
                      <a16:colId xmlns="" xmlns:a16="http://schemas.microsoft.com/office/drawing/2014/main" val="2699883206"/>
                    </a:ext>
                  </a:extLst>
                </a:gridCol>
                <a:gridCol w="1531429">
                  <a:extLst>
                    <a:ext uri="{9D8B030D-6E8A-4147-A177-3AD203B41FA5}">
                      <a16:colId xmlns="" xmlns:a16="http://schemas.microsoft.com/office/drawing/2014/main" val="905457793"/>
                    </a:ext>
                  </a:extLst>
                </a:gridCol>
              </a:tblGrid>
              <a:tr h="83806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№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Зміст  роботи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6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Термін проведення</a:t>
                      </a:r>
                      <a:endParaRPr lang="en-US" sz="16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Відповідальні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3037095934"/>
                  </a:ext>
                </a:extLst>
              </a:tr>
              <a:tr h="470380"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Вибори</a:t>
                      </a:r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членів</a:t>
                      </a:r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активу </a:t>
                      </a:r>
                      <a:r>
                        <a:rPr lang="ru-RU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учнівського</a:t>
                      </a:r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самоврядування</a:t>
                      </a:r>
                      <a:r>
                        <a:rPr lang="ru-RU" sz="1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Перші</a:t>
                      </a:r>
                      <a:r>
                        <a:rPr lang="uk-UA" sz="1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2 тижні вересня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Учні школи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446289319"/>
                  </a:ext>
                </a:extLst>
              </a:tr>
              <a:tr h="470380"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Підготовка</a:t>
                      </a:r>
                      <a:r>
                        <a:rPr lang="ru-RU" sz="1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виборів</a:t>
                      </a:r>
                      <a:r>
                        <a:rPr lang="ru-RU" sz="1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голови</a:t>
                      </a:r>
                      <a:r>
                        <a:rPr lang="ru-RU" sz="1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УП. </a:t>
                      </a:r>
                      <a:r>
                        <a:rPr lang="ru-RU" sz="14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Вибори</a:t>
                      </a:r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</a:t>
                      </a:r>
                      <a:r>
                        <a:rPr lang="ru-RU" sz="14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олови</a:t>
                      </a:r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учнівського</a:t>
                      </a:r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самоврядування</a:t>
                      </a:r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школи.</a:t>
                      </a:r>
                      <a:b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endParaRPr lang="en-US" sz="1400" dirty="0">
                        <a:latin typeface="Times New Roman CYR" panose="02020603050405020304" pitchFamily="18" charset="0"/>
                        <a:cs typeface="Times New Roman CYR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вересень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uk-UA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Учні школи,</a:t>
                      </a:r>
                    </a:p>
                    <a:p>
                      <a:r>
                        <a:rPr lang="uk-UA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члени</a:t>
                      </a:r>
                      <a:r>
                        <a:rPr lang="uk-UA" sz="1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УП</a:t>
                      </a:r>
                      <a:endParaRPr lang="uk-UA" sz="14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902476128"/>
                  </a:ext>
                </a:extLst>
              </a:tr>
              <a:tr h="470380">
                <a:tc>
                  <a:txBody>
                    <a:bodyPr/>
                    <a:lstStyle/>
                    <a:p>
                      <a:r>
                        <a:rPr lang="uk-UA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Оприлюднення результатів виборів</a:t>
                      </a:r>
                      <a:r>
                        <a:rPr lang="uk-UA" sz="1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голови УП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вересень</a:t>
                      </a:r>
                    </a:p>
                    <a:p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Члени</a:t>
                      </a:r>
                      <a:r>
                        <a:rPr lang="uk-UA" sz="1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УП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4226618763"/>
                  </a:ext>
                </a:extLst>
              </a:tr>
              <a:tr h="470380"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Затвердження</a:t>
                      </a:r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плану </a:t>
                      </a:r>
                      <a:r>
                        <a:rPr lang="ru-RU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роботи</a:t>
                      </a:r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учнівського</a:t>
                      </a:r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активу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вересень</a:t>
                      </a:r>
                    </a:p>
                    <a:p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Члени УП</a:t>
                      </a:r>
                    </a:p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196109726"/>
                  </a:ext>
                </a:extLst>
              </a:tr>
              <a:tr h="470380"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5.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Офіційне</a:t>
                      </a:r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оприлюднення</a:t>
                      </a:r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оновленого</a:t>
                      </a:r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складу </a:t>
                      </a:r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шкільного</a:t>
                      </a:r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самоврядування</a:t>
                      </a:r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</a:t>
                      </a:r>
                      <a:r>
                        <a:rPr lang="ru-RU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Допомога</a:t>
                      </a:r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в </a:t>
                      </a:r>
                      <a:r>
                        <a:rPr lang="ru-RU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перевірці</a:t>
                      </a:r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стану </a:t>
                      </a:r>
                      <a:r>
                        <a:rPr lang="ru-RU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огляду</a:t>
                      </a:r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сторінки</a:t>
                      </a:r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шкільного</a:t>
                      </a:r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самоврядування</a:t>
                      </a:r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на </a:t>
                      </a:r>
                      <a:r>
                        <a:rPr lang="ru-RU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офіційному</a:t>
                      </a:r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сайті</a:t>
                      </a:r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школи. </a:t>
                      </a:r>
                      <a:r>
                        <a:rPr lang="ru-RU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Допомога</a:t>
                      </a:r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в </a:t>
                      </a:r>
                      <a:r>
                        <a:rPr lang="ru-RU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розміщенні</a:t>
                      </a:r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фотокарток</a:t>
                      </a:r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лідерів</a:t>
                      </a:r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учнівського</a:t>
                      </a:r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самоврядування</a:t>
                      </a:r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</a:t>
                      </a:r>
                      <a:r>
                        <a:rPr lang="ru-RU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Надання</a:t>
                      </a:r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інформації</a:t>
                      </a:r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про </a:t>
                      </a:r>
                      <a:r>
                        <a:rPr lang="ru-RU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учнівський</a:t>
                      </a:r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склад активу </a:t>
                      </a:r>
                      <a:r>
                        <a:rPr lang="ru-RU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самоврядування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</a:p>
                    <a:p>
                      <a:endParaRPr lang="uk-UA" sz="14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uk-UA" sz="14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uk-UA" sz="14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uk-UA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вересень</a:t>
                      </a:r>
                    </a:p>
                    <a:p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Голова</a:t>
                      </a:r>
                      <a:r>
                        <a:rPr lang="uk-UA" sz="1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лічильної комісії,  </a:t>
                      </a:r>
                      <a:r>
                        <a:rPr lang="uk-UA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члени УП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130485751"/>
                  </a:ext>
                </a:extLst>
              </a:tr>
              <a:tr h="470380"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6.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Інформаційний дайджест </a:t>
                      </a:r>
                      <a:r>
                        <a:rPr lang="uk-UA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що</a:t>
                      </a:r>
                      <a:r>
                        <a:rPr lang="uk-UA" sz="1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до вивчення правил  </a:t>
                      </a:r>
                      <a:r>
                        <a:rPr lang="uk-UA" sz="14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дорожнього руху «Безпечна дорога до школи»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Вересень-жовтень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Центри «Промінь», «Феміда»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709901635"/>
                  </a:ext>
                </a:extLst>
              </a:tr>
              <a:tr h="470380"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7.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Інформаційний дайджест (усно по </a:t>
                      </a:r>
                      <a:r>
                        <a:rPr lang="uk-UA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класах </a:t>
                      </a:r>
                      <a:r>
                        <a:rPr lang="uk-UA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або з</a:t>
                      </a:r>
                      <a:r>
                        <a:rPr lang="uk-UA" sz="14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оформленням дошки) «Безпека під час війни»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Вересень-жовтень</a:t>
                      </a:r>
                    </a:p>
                    <a:p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Центр «</a:t>
                      </a:r>
                      <a:r>
                        <a:rPr lang="uk-UA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Волонтери»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427418598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873848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t="1596" b="1694"/>
          <a:stretch/>
        </p:blipFill>
        <p:spPr>
          <a:xfrm>
            <a:off x="0" y="0"/>
            <a:ext cx="6858000" cy="9144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>
                        <a14:foregroundMark x1="38864" y1="78222" x2="62500" y2="77778"/>
                        <a14:foregroundMark x1="40227" y1="82889" x2="41136" y2="84889"/>
                        <a14:foregroundMark x1="39773" y1="81556" x2="45909" y2="86222"/>
                        <a14:foregroundMark x1="40682" y1="88444" x2="62500" y2="87111"/>
                      </a14:backgroundRemoval>
                    </a14:imgEffect>
                  </a14:imgLayer>
                </a14:imgProps>
              </a:ext>
            </a:extLst>
          </a:blip>
          <a:srcRect b="17007"/>
          <a:stretch/>
        </p:blipFill>
        <p:spPr>
          <a:xfrm>
            <a:off x="-275844" y="-252967"/>
            <a:ext cx="2086356" cy="177087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88179">
                        <a14:foregroundMark x1="68850" y1="89485" x2="68850" y2="89056"/>
                        <a14:foregroundMark x1="17572" y1="28541" x2="49521" y2="51717"/>
                        <a14:foregroundMark x1="36581" y1="16953" x2="64537" y2="59013"/>
                        <a14:foregroundMark x1="56390" y1="71030" x2="60703" y2="78541"/>
                        <a14:foregroundMark x1="74121" y1="83476" x2="76997" y2="89914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814382" y="-104774"/>
            <a:ext cx="5074539" cy="1343024"/>
          </a:xfrm>
          <a:prstGeom prst="rect">
            <a:avLst/>
          </a:prstGeom>
        </p:spPr>
      </p:pic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13446529"/>
              </p:ext>
            </p:extLst>
          </p:nvPr>
        </p:nvGraphicFramePr>
        <p:xfrm>
          <a:off x="366141" y="1249769"/>
          <a:ext cx="6125717" cy="742174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512064">
                  <a:extLst>
                    <a:ext uri="{9D8B030D-6E8A-4147-A177-3AD203B41FA5}">
                      <a16:colId xmlns="" xmlns:a16="http://schemas.microsoft.com/office/drawing/2014/main" val="2353317587"/>
                    </a:ext>
                  </a:extLst>
                </a:gridCol>
                <a:gridCol w="2689050">
                  <a:extLst>
                    <a:ext uri="{9D8B030D-6E8A-4147-A177-3AD203B41FA5}">
                      <a16:colId xmlns="" xmlns:a16="http://schemas.microsoft.com/office/drawing/2014/main" val="481427331"/>
                    </a:ext>
                  </a:extLst>
                </a:gridCol>
                <a:gridCol w="1393174">
                  <a:extLst>
                    <a:ext uri="{9D8B030D-6E8A-4147-A177-3AD203B41FA5}">
                      <a16:colId xmlns="" xmlns:a16="http://schemas.microsoft.com/office/drawing/2014/main" val="2699883206"/>
                    </a:ext>
                  </a:extLst>
                </a:gridCol>
                <a:gridCol w="1531429">
                  <a:extLst>
                    <a:ext uri="{9D8B030D-6E8A-4147-A177-3AD203B41FA5}">
                      <a16:colId xmlns="" xmlns:a16="http://schemas.microsoft.com/office/drawing/2014/main" val="905457793"/>
                    </a:ext>
                  </a:extLst>
                </a:gridCol>
              </a:tblGrid>
              <a:tr h="83806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№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Зміст  роботи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6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Термін проведення</a:t>
                      </a:r>
                      <a:endParaRPr lang="en-US" sz="16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Відповідальні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3037095934"/>
                  </a:ext>
                </a:extLst>
              </a:tr>
              <a:tr h="470380"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8.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Виготовлення</a:t>
                      </a:r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буклетів</a:t>
                      </a:r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«</a:t>
                      </a:r>
                      <a:r>
                        <a:rPr lang="ru-RU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Профілактика</a:t>
                      </a:r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дорожньо</a:t>
                      </a:r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-транспортного травматизму»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Вересень-жовтень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Члени УП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446289319"/>
                  </a:ext>
                </a:extLst>
              </a:tr>
              <a:tr h="470380"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9.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Тиждень</a:t>
                      </a:r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без </a:t>
                      </a:r>
                      <a:r>
                        <a:rPr lang="ru-RU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запізнень</a:t>
                      </a:r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Рейд </a:t>
                      </a:r>
                      <a:r>
                        <a:rPr lang="ru-RU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перевірка</a:t>
                      </a:r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запізнень</a:t>
                      </a:r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на уроки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Протягом року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Центр</a:t>
                      </a:r>
                      <a:r>
                        <a:rPr lang="uk-UA" sz="1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«ФЕМІДА»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902476128"/>
                  </a:ext>
                </a:extLst>
              </a:tr>
              <a:tr h="470380"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10.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Участь у </a:t>
                      </a:r>
                      <a:r>
                        <a:rPr lang="ru-RU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навчанні</a:t>
                      </a:r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лідерів</a:t>
                      </a:r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учнівського</a:t>
                      </a:r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самоврядування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Робота «Школи </a:t>
                      </a:r>
                      <a:r>
                        <a:rPr lang="ru-RU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лідерів</a:t>
                      </a:r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</a:t>
                      </a:r>
                      <a:b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Лідери</a:t>
                      </a:r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передають</a:t>
                      </a:r>
                      <a:r>
                        <a:rPr lang="ru-RU" sz="14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свої</a:t>
                      </a:r>
                      <a:r>
                        <a:rPr lang="ru-RU" sz="14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знання</a:t>
                      </a:r>
                      <a:r>
                        <a:rPr lang="ru-RU" sz="14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новачкам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</a:p>
                    <a:p>
                      <a:r>
                        <a:rPr lang="uk-UA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Під час канікул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Члени УП</a:t>
                      </a:r>
                    </a:p>
                    <a:p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4226618763"/>
                  </a:ext>
                </a:extLst>
              </a:tr>
              <a:tr h="470380"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11.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</a:t>
                      </a:r>
                      <a:r>
                        <a:rPr lang="ru-RU" sz="1400" b="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Веселі</a:t>
                      </a:r>
                      <a:r>
                        <a:rPr lang="ru-RU" sz="1400" b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перерви» – </a:t>
                      </a:r>
                      <a:r>
                        <a:rPr lang="ru-RU" sz="1400" b="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організація</a:t>
                      </a:r>
                      <a:r>
                        <a:rPr lang="ru-RU" sz="1400" b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руханок</a:t>
                      </a:r>
                      <a:r>
                        <a:rPr lang="ru-RU" sz="1400" b="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для </a:t>
                      </a:r>
                      <a:r>
                        <a:rPr lang="ru-RU" sz="1400" b="0" baseline="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молодших</a:t>
                      </a:r>
                      <a:r>
                        <a:rPr lang="ru-RU" sz="1400" b="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0" baseline="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школярів</a:t>
                      </a:r>
                      <a:endParaRPr lang="ru-RU" sz="1400" b="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400" b="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Протягом</a:t>
                      </a:r>
                      <a:r>
                        <a:rPr lang="ru-RU" sz="1400" b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року</a:t>
                      </a:r>
                      <a:endParaRPr lang="ru-RU" sz="1400" b="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uk-UA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Центр </a:t>
                      </a:r>
                      <a:r>
                        <a:rPr lang="uk-UA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«Дозвілля»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196109726"/>
                  </a:ext>
                </a:extLst>
              </a:tr>
              <a:tr h="470380"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12.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Організація</a:t>
                      </a:r>
                      <a:r>
                        <a:rPr lang="ru-RU" sz="1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виготовлення</a:t>
                      </a:r>
                      <a:r>
                        <a:rPr lang="ru-RU" sz="1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листівок</a:t>
                      </a:r>
                      <a:r>
                        <a:rPr lang="ru-RU" sz="1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на </a:t>
                      </a:r>
                      <a:r>
                        <a:rPr lang="ru-RU" sz="14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передову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Протягом року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400" u="none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Центр</a:t>
                      </a:r>
                    </a:p>
                    <a:p>
                      <a:r>
                        <a:rPr lang="uk-UA" sz="1400" u="none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«Волонтери» </a:t>
                      </a:r>
                      <a:endParaRPr lang="en-US" sz="1400" u="none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130485751"/>
                  </a:ext>
                </a:extLst>
              </a:tr>
              <a:tr h="470380"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13.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Оновлення</a:t>
                      </a:r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інформаційного</a:t>
                      </a:r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стендуУП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Жовтень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Центр «Промінь»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709901635"/>
                  </a:ext>
                </a:extLst>
              </a:tr>
              <a:tr h="470380"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14.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Зустріч</a:t>
                      </a:r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членів</a:t>
                      </a:r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шкільного</a:t>
                      </a:r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Парламенту з </a:t>
                      </a:r>
                      <a:r>
                        <a:rPr lang="ru-RU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представниками</a:t>
                      </a:r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адміністрації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Жовтень-листопад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Голова</a:t>
                      </a:r>
                      <a:r>
                        <a:rPr lang="uk-UA" sz="1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УП, заступник голови УП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4274185984"/>
                  </a:ext>
                </a:extLst>
              </a:tr>
              <a:tr h="470380">
                <a:tc>
                  <a:txBody>
                    <a:bodyPr/>
                    <a:lstStyle/>
                    <a:p>
                      <a:r>
                        <a:rPr lang="uk-UA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15.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Створення </a:t>
                      </a:r>
                      <a:r>
                        <a:rPr lang="ru-RU" sz="1400" b="0" dirty="0" err="1">
                          <a:solidFill>
                            <a:schemeClr val="tx1"/>
                          </a:solidFill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відеолекторія</a:t>
                      </a:r>
                      <a:r>
                        <a:rPr lang="ru-RU" sz="1400" b="0" dirty="0">
                          <a:solidFill>
                            <a:schemeClr val="tx1"/>
                          </a:solidFill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 на </a:t>
                      </a:r>
                      <a:r>
                        <a:rPr lang="ru-RU" sz="1400" b="0" dirty="0" err="1">
                          <a:solidFill>
                            <a:schemeClr val="tx1"/>
                          </a:solidFill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перервах</a:t>
                      </a:r>
                      <a:r>
                        <a:rPr lang="ru-RU" sz="1400" b="0" dirty="0">
                          <a:solidFill>
                            <a:schemeClr val="tx1"/>
                          </a:solidFill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 (до Дня </a:t>
                      </a:r>
                      <a:r>
                        <a:rPr lang="ru-RU" sz="1400" b="0" dirty="0" err="1">
                          <a:solidFill>
                            <a:schemeClr val="tx1"/>
                          </a:solidFill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кіно</a:t>
                      </a:r>
                      <a:r>
                        <a:rPr lang="ru-RU" sz="1400" b="0" dirty="0">
                          <a:solidFill>
                            <a:schemeClr val="tx1"/>
                          </a:solidFill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)</a:t>
                      </a:r>
                      <a:r>
                        <a:rPr lang="uk-UA" sz="1400" b="0" baseline="0" dirty="0">
                          <a:solidFill>
                            <a:schemeClr val="tx1"/>
                          </a:solidFill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 українських фільмів «Міст 2022», «Воїни України 2022»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Times New Roman CYR" panose="02020603050405020304" pitchFamily="18" charset="0"/>
                        <a:cs typeface="Times New Roman CYR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Листопад</a:t>
                      </a:r>
                    </a:p>
                    <a:p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Центр</a:t>
                      </a:r>
                      <a:r>
                        <a:rPr lang="uk-UA" sz="1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«Промінь», члени УП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4167275935"/>
                  </a:ext>
                </a:extLst>
              </a:tr>
              <a:tr h="470380">
                <a:tc>
                  <a:txBody>
                    <a:bodyPr/>
                    <a:lstStyle/>
                    <a:p>
                      <a:r>
                        <a:rPr lang="uk-UA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16.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Тренінг </a:t>
                      </a:r>
                      <a:r>
                        <a:rPr lang="ru-RU" sz="1400" dirty="0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«</a:t>
                      </a:r>
                      <a:r>
                        <a:rPr lang="ru-RU" sz="1400" dirty="0" err="1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Значення</a:t>
                      </a:r>
                      <a:r>
                        <a:rPr lang="ru-RU" sz="1400" dirty="0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 </a:t>
                      </a:r>
                      <a:r>
                        <a:rPr lang="ru-RU" sz="1400" dirty="0" err="1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демократії</a:t>
                      </a:r>
                      <a:r>
                        <a:rPr lang="ru-RU" sz="1400" dirty="0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 для </a:t>
                      </a:r>
                      <a:r>
                        <a:rPr lang="ru-RU" sz="1400" dirty="0" err="1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сучасного</a:t>
                      </a:r>
                      <a:r>
                        <a:rPr lang="ru-RU" sz="1400" dirty="0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 </a:t>
                      </a:r>
                      <a:r>
                        <a:rPr lang="ru-RU" sz="1400" dirty="0" err="1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людства</a:t>
                      </a:r>
                      <a:r>
                        <a:rPr lang="ru-RU" sz="1400" dirty="0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» до</a:t>
                      </a:r>
                      <a:r>
                        <a:rPr lang="ru-RU" sz="1400" baseline="0" dirty="0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 Дня </a:t>
                      </a:r>
                      <a:r>
                        <a:rPr lang="ru-RU" sz="1400" baseline="0" dirty="0" err="1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демократії</a:t>
                      </a:r>
                      <a:r>
                        <a:rPr lang="ru-RU" sz="1400" baseline="0" dirty="0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 </a:t>
                      </a:r>
                      <a:r>
                        <a:rPr lang="ru-RU" sz="1400" baseline="0" dirty="0" err="1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між</a:t>
                      </a:r>
                      <a:r>
                        <a:rPr lang="ru-RU" sz="1400" baseline="0" dirty="0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 </a:t>
                      </a:r>
                      <a:r>
                        <a:rPr lang="ru-RU" sz="1400" baseline="0" dirty="0" err="1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лідерами</a:t>
                      </a:r>
                      <a:r>
                        <a:rPr lang="ru-RU" sz="1400" baseline="0" dirty="0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 </a:t>
                      </a:r>
                      <a:r>
                        <a:rPr lang="ru-RU" sz="1400" baseline="0" dirty="0" err="1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самоврядування</a:t>
                      </a:r>
                      <a:endParaRPr lang="en-US" sz="1400" dirty="0">
                        <a:latin typeface="Times New Roman CYR" panose="02020603050405020304" pitchFamily="18" charset="0"/>
                        <a:cs typeface="Times New Roman CYR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Грудень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Голова УП, заступник </a:t>
                      </a:r>
                      <a:r>
                        <a:rPr lang="ru-RU" sz="14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голови</a:t>
                      </a:r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УП</a:t>
                      </a:r>
                    </a:p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408158236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521387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t="1596" b="1694"/>
          <a:stretch/>
        </p:blipFill>
        <p:spPr>
          <a:xfrm>
            <a:off x="0" y="0"/>
            <a:ext cx="6858000" cy="9144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>
                        <a14:foregroundMark x1="38864" y1="78222" x2="62500" y2="77778"/>
                        <a14:foregroundMark x1="40227" y1="82889" x2="41136" y2="84889"/>
                        <a14:foregroundMark x1="39773" y1="81556" x2="45909" y2="86222"/>
                        <a14:foregroundMark x1="40682" y1="88444" x2="62500" y2="87111"/>
                      </a14:backgroundRemoval>
                    </a14:imgEffect>
                  </a14:imgLayer>
                </a14:imgProps>
              </a:ext>
            </a:extLst>
          </a:blip>
          <a:srcRect b="17007"/>
          <a:stretch/>
        </p:blipFill>
        <p:spPr>
          <a:xfrm>
            <a:off x="-275844" y="-252967"/>
            <a:ext cx="2086356" cy="177087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88179">
                        <a14:foregroundMark x1="68850" y1="89485" x2="68850" y2="89056"/>
                        <a14:foregroundMark x1="17572" y1="28541" x2="49521" y2="51717"/>
                        <a14:foregroundMark x1="36581" y1="16953" x2="64537" y2="59013"/>
                        <a14:foregroundMark x1="56390" y1="71030" x2="60703" y2="78541"/>
                        <a14:foregroundMark x1="74121" y1="83476" x2="76997" y2="89914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767333" y="1"/>
            <a:ext cx="5074539" cy="112019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762249" y="257736"/>
            <a:ext cx="48630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І-СЕМЕСТР</a:t>
            </a:r>
            <a:endParaRPr lang="en-US" b="1" u="sng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13588329"/>
              </p:ext>
            </p:extLst>
          </p:nvPr>
        </p:nvGraphicFramePr>
        <p:xfrm>
          <a:off x="366141" y="1249769"/>
          <a:ext cx="6125717" cy="733030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512064">
                  <a:extLst>
                    <a:ext uri="{9D8B030D-6E8A-4147-A177-3AD203B41FA5}">
                      <a16:colId xmlns="" xmlns:a16="http://schemas.microsoft.com/office/drawing/2014/main" val="2353317587"/>
                    </a:ext>
                  </a:extLst>
                </a:gridCol>
                <a:gridCol w="2689050">
                  <a:extLst>
                    <a:ext uri="{9D8B030D-6E8A-4147-A177-3AD203B41FA5}">
                      <a16:colId xmlns="" xmlns:a16="http://schemas.microsoft.com/office/drawing/2014/main" val="481427331"/>
                    </a:ext>
                  </a:extLst>
                </a:gridCol>
                <a:gridCol w="1393174">
                  <a:extLst>
                    <a:ext uri="{9D8B030D-6E8A-4147-A177-3AD203B41FA5}">
                      <a16:colId xmlns="" xmlns:a16="http://schemas.microsoft.com/office/drawing/2014/main" val="2699883206"/>
                    </a:ext>
                  </a:extLst>
                </a:gridCol>
                <a:gridCol w="1531429">
                  <a:extLst>
                    <a:ext uri="{9D8B030D-6E8A-4147-A177-3AD203B41FA5}">
                      <a16:colId xmlns="" xmlns:a16="http://schemas.microsoft.com/office/drawing/2014/main" val="905457793"/>
                    </a:ext>
                  </a:extLst>
                </a:gridCol>
              </a:tblGrid>
              <a:tr h="83806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№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Зміст  роботи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Термін проведення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Відповідальні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3037095934"/>
                  </a:ext>
                </a:extLst>
              </a:tr>
              <a:tr h="470380"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17.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Флешмоб</a:t>
                      </a:r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«</a:t>
                      </a:r>
                      <a:r>
                        <a:rPr lang="ru-RU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Діти</a:t>
                      </a:r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проти</a:t>
                      </a:r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війни</a:t>
                      </a:r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</a:t>
                      </a:r>
                      <a:r>
                        <a:rPr lang="uk-UA" sz="14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(зйомка відео до Дня миру)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Вересень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Центр «Дозвілля»,</a:t>
                      </a:r>
                    </a:p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члени</a:t>
                      </a:r>
                      <a:r>
                        <a:rPr lang="uk-UA" sz="1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УП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446289319"/>
                  </a:ext>
                </a:extLst>
              </a:tr>
              <a:tr h="470380"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18.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Оформлення</a:t>
                      </a:r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виставки</a:t>
                      </a:r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малюнків</a:t>
                      </a:r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«Мир </a:t>
                      </a:r>
                      <a:r>
                        <a:rPr lang="ru-RU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очима</a:t>
                      </a:r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дітей</a:t>
                      </a:r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</a:t>
                      </a:r>
                      <a:r>
                        <a:rPr lang="uk-UA" sz="14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Вересень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Центр «Промінь»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902476128"/>
                  </a:ext>
                </a:extLst>
              </a:tr>
              <a:tr h="470380"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19.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4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Організація </a:t>
                      </a:r>
                      <a:r>
                        <a:rPr lang="uk-UA" sz="1400" b="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радіомовлення у школі</a:t>
                      </a:r>
                      <a:endParaRPr lang="en-US" sz="14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Протягом року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Центр «Промінь»</a:t>
                      </a:r>
                    </a:p>
                    <a:p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4226618763"/>
                  </a:ext>
                </a:extLst>
              </a:tr>
              <a:tr h="470380"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20.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Підготовка</a:t>
                      </a:r>
                      <a:r>
                        <a:rPr lang="ru-RU" sz="1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та </a:t>
                      </a:r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участь у </a:t>
                      </a:r>
                      <a:r>
                        <a:rPr lang="ru-RU" sz="14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Всеукраїнському</a:t>
                      </a:r>
                      <a:r>
                        <a:rPr lang="ru-RU" sz="1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ru-RU" sz="14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конкурсі</a:t>
                      </a:r>
                      <a:r>
                        <a:rPr lang="ru-RU" sz="1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ru-RU" sz="14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із</a:t>
                      </a:r>
                      <a:r>
                        <a:rPr lang="ru-RU" sz="1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платіжної</a:t>
                      </a:r>
                      <a:r>
                        <a:rPr lang="ru-RU" sz="1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безпеки</a:t>
                      </a:r>
                      <a:r>
                        <a:rPr lang="ru-RU" sz="1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«Шахрай –</a:t>
                      </a:r>
                      <a:r>
                        <a:rPr lang="ru-RU" sz="14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гудбай</a:t>
                      </a:r>
                      <a:r>
                        <a:rPr lang="ru-RU" sz="1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Вересень-жовтень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Центр</a:t>
                      </a:r>
                      <a:r>
                        <a:rPr lang="uk-UA" sz="1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«Дозвілля»,</a:t>
                      </a:r>
                    </a:p>
                    <a:p>
                      <a:r>
                        <a:rPr lang="uk-UA" sz="1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Члени УП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130485751"/>
                  </a:ext>
                </a:extLst>
              </a:tr>
              <a:tr h="470380">
                <a:tc>
                  <a:txBody>
                    <a:bodyPr/>
                    <a:lstStyle/>
                    <a:p>
                      <a:r>
                        <a:rPr lang="uk-UA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21.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400" dirty="0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Акція «Щоденник</a:t>
                      </a:r>
                      <a:r>
                        <a:rPr lang="uk-UA" sz="1400" baseline="0" dirty="0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 добрих справ школи». Благодійна акція «Розпочинаємо творити добро» збір допомоги військовим</a:t>
                      </a:r>
                      <a:endParaRPr lang="en-US" sz="1400" dirty="0">
                        <a:latin typeface="Times New Roman CYR" panose="02020603050405020304" pitchFamily="18" charset="0"/>
                        <a:cs typeface="Times New Roman CYR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14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uk-UA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Вересень-жовтень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Центр «</a:t>
                      </a:r>
                      <a:r>
                        <a:rPr lang="uk-UA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Волонтери»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080586212"/>
                  </a:ext>
                </a:extLst>
              </a:tr>
              <a:tr h="470380">
                <a:tc>
                  <a:txBody>
                    <a:bodyPr/>
                    <a:lstStyle/>
                    <a:p>
                      <a:r>
                        <a:rPr lang="uk-UA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22.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Участь у </a:t>
                      </a:r>
                      <a:r>
                        <a:rPr lang="ru-RU" sz="1400" dirty="0" err="1" smtClean="0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виборах</a:t>
                      </a:r>
                      <a:r>
                        <a:rPr lang="ru-RU" sz="1400" dirty="0" smtClean="0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 </a:t>
                      </a:r>
                      <a:r>
                        <a:rPr lang="ru-RU" sz="1400" dirty="0" err="1" smtClean="0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голови</a:t>
                      </a:r>
                      <a:r>
                        <a:rPr lang="ru-RU" sz="1400" dirty="0" smtClean="0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 </a:t>
                      </a:r>
                      <a:r>
                        <a:rPr lang="ru-RU" sz="1400" dirty="0" err="1" smtClean="0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учнівського</a:t>
                      </a:r>
                      <a:r>
                        <a:rPr lang="ru-RU" sz="1400" dirty="0" smtClean="0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 парламенту </a:t>
                      </a:r>
                      <a:r>
                        <a:rPr lang="ru-RU" sz="1400" dirty="0" err="1" smtClean="0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Львівської</a:t>
                      </a:r>
                      <a:r>
                        <a:rPr lang="ru-RU" sz="1400" dirty="0" smtClean="0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 </a:t>
                      </a:r>
                      <a:r>
                        <a:rPr lang="ru-RU" sz="1400" dirty="0" err="1" smtClean="0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області</a:t>
                      </a:r>
                      <a:endParaRPr lang="ru-RU" sz="1400" dirty="0" smtClean="0">
                        <a:latin typeface="Times New Roman CYR" panose="02020603050405020304" pitchFamily="18" charset="0"/>
                        <a:cs typeface="Times New Roman CYR" panose="02020603050405020304" pitchFamily="18" charset="0"/>
                      </a:endParaRPr>
                    </a:p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dirty="0">
                        <a:latin typeface="Times New Roman CYR" panose="02020603050405020304" pitchFamily="18" charset="0"/>
                        <a:cs typeface="Times New Roman CYR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Вересень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Голова УП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575806314"/>
                  </a:ext>
                </a:extLst>
              </a:tr>
              <a:tr h="470380"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23.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Висвітлення </a:t>
                      </a:r>
                      <a:r>
                        <a:rPr lang="ru-RU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інформації</a:t>
                      </a:r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щодо</a:t>
                      </a:r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діяльності</a:t>
                      </a:r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учнівського</a:t>
                      </a:r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самоврядування</a:t>
                      </a:r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на </a:t>
                      </a:r>
                      <a:r>
                        <a:rPr lang="ru-RU" sz="14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сторінках</a:t>
                      </a:r>
                      <a:r>
                        <a:rPr lang="ru-RU" sz="1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школи</a:t>
                      </a:r>
                      <a:r>
                        <a:rPr lang="ru-RU" sz="1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у </a:t>
                      </a:r>
                      <a:r>
                        <a:rPr lang="ru-RU" sz="14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соцмережах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14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uk-UA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Протягом року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uk-UA" sz="14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4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Цетр</a:t>
                      </a:r>
                      <a:r>
                        <a:rPr lang="uk-UA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«Промінь»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709901635"/>
                  </a:ext>
                </a:extLst>
              </a:tr>
              <a:tr h="470380">
                <a:tc>
                  <a:txBody>
                    <a:bodyPr/>
                    <a:lstStyle/>
                    <a:p>
                      <a:r>
                        <a:rPr lang="uk-UA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24.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Підготовка</a:t>
                      </a:r>
                      <a:r>
                        <a:rPr lang="uk-UA" sz="14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до Дня </a:t>
                      </a:r>
                      <a:r>
                        <a:rPr lang="uk-UA" sz="14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працівнника</a:t>
                      </a:r>
                      <a:r>
                        <a:rPr lang="uk-UA" sz="14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освіти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4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Вересень-</a:t>
                      </a:r>
                      <a:r>
                        <a:rPr lang="uk-UA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жовтень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Центр</a:t>
                      </a:r>
                      <a:r>
                        <a:rPr lang="uk-UA" sz="1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«Дозвілля», члени УП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20914586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705718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t="1596" b="1694"/>
          <a:stretch/>
        </p:blipFill>
        <p:spPr>
          <a:xfrm>
            <a:off x="0" y="0"/>
            <a:ext cx="6858000" cy="9144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88179">
                        <a14:foregroundMark x1="68850" y1="89485" x2="68850" y2="89056"/>
                        <a14:foregroundMark x1="17572" y1="28541" x2="49521" y2="51717"/>
                        <a14:foregroundMark x1="36581" y1="16953" x2="64537" y2="59013"/>
                        <a14:foregroundMark x1="56390" y1="71030" x2="60703" y2="78541"/>
                        <a14:foregroundMark x1="74121" y1="83476" x2="76997" y2="89914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767333" y="1"/>
            <a:ext cx="5074539" cy="112019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762249" y="257736"/>
            <a:ext cx="48630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І- семестр</a:t>
            </a:r>
            <a:endParaRPr lang="en-US" b="1" u="sng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5"/>
          <a:srcRect b="9603"/>
          <a:stretch/>
        </p:blipFill>
        <p:spPr>
          <a:xfrm>
            <a:off x="5193791" y="-135966"/>
            <a:ext cx="1859585" cy="1718308"/>
          </a:xfrm>
          <a:prstGeom prst="rect">
            <a:avLst/>
          </a:prstGeom>
        </p:spPr>
      </p:pic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61509382"/>
              </p:ext>
            </p:extLst>
          </p:nvPr>
        </p:nvGraphicFramePr>
        <p:xfrm>
          <a:off x="366141" y="1249769"/>
          <a:ext cx="6125717" cy="909814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512064">
                  <a:extLst>
                    <a:ext uri="{9D8B030D-6E8A-4147-A177-3AD203B41FA5}">
                      <a16:colId xmlns="" xmlns:a16="http://schemas.microsoft.com/office/drawing/2014/main" val="2353317587"/>
                    </a:ext>
                  </a:extLst>
                </a:gridCol>
                <a:gridCol w="2689050">
                  <a:extLst>
                    <a:ext uri="{9D8B030D-6E8A-4147-A177-3AD203B41FA5}">
                      <a16:colId xmlns="" xmlns:a16="http://schemas.microsoft.com/office/drawing/2014/main" val="481427331"/>
                    </a:ext>
                  </a:extLst>
                </a:gridCol>
                <a:gridCol w="1393174">
                  <a:extLst>
                    <a:ext uri="{9D8B030D-6E8A-4147-A177-3AD203B41FA5}">
                      <a16:colId xmlns="" xmlns:a16="http://schemas.microsoft.com/office/drawing/2014/main" val="2699883206"/>
                    </a:ext>
                  </a:extLst>
                </a:gridCol>
                <a:gridCol w="1531429">
                  <a:extLst>
                    <a:ext uri="{9D8B030D-6E8A-4147-A177-3AD203B41FA5}">
                      <a16:colId xmlns="" xmlns:a16="http://schemas.microsoft.com/office/drawing/2014/main" val="905457793"/>
                    </a:ext>
                  </a:extLst>
                </a:gridCol>
              </a:tblGrid>
              <a:tr h="83806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№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Зміст  роботи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6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Термін проведення</a:t>
                      </a:r>
                      <a:endParaRPr lang="en-US" sz="16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Відповідальні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3037095934"/>
                  </a:ext>
                </a:extLst>
              </a:tr>
              <a:tr h="470380"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0" u="none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</a:t>
                      </a:r>
                      <a:r>
                        <a:rPr lang="ru-RU" sz="1400" b="0" u="none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жовтня</a:t>
                      </a:r>
                      <a:r>
                        <a:rPr lang="ru-RU" sz="1400" b="0" u="none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- День </a:t>
                      </a:r>
                      <a:r>
                        <a:rPr lang="ru-RU" sz="1400" b="0" u="none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захисника</a:t>
                      </a:r>
                      <a:r>
                        <a:rPr lang="ru-RU" sz="1400" b="0" u="none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0" u="none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України</a:t>
                      </a:r>
                      <a:r>
                        <a:rPr lang="ru-RU" sz="1400" b="0" u="none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.</a:t>
                      </a:r>
                      <a:r>
                        <a:rPr lang="ru-RU" sz="1400" b="0" u="none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Вітальний</a:t>
                      </a:r>
                      <a:r>
                        <a:rPr lang="ru-RU" sz="1400" b="0" u="none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0" u="none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віфдеоролик</a:t>
                      </a:r>
                      <a:r>
                        <a:rPr lang="ru-RU" sz="1400" b="0" u="none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зля </a:t>
                      </a:r>
                      <a:r>
                        <a:rPr lang="ru-RU" sz="1400" b="0" u="none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захисників</a:t>
                      </a:r>
                      <a:endParaRPr lang="ru-RU" sz="1400" b="0" u="none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ru-RU" sz="1400" b="0" u="none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r>
                        <a:rPr lang="uk-UA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Жовтень </a:t>
                      </a:r>
                    </a:p>
                    <a:p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Центр «</a:t>
                      </a:r>
                      <a:r>
                        <a:rPr lang="uk-UA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Волонтери»,</a:t>
                      </a:r>
                    </a:p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члени УП</a:t>
                      </a:r>
                    </a:p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446289319"/>
                  </a:ext>
                </a:extLst>
              </a:tr>
              <a:tr h="470380"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Всесвітній</a:t>
                      </a:r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день </a:t>
                      </a:r>
                      <a:r>
                        <a:rPr lang="ru-RU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виготовлення</a:t>
                      </a:r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листівок</a:t>
                      </a:r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  <a:p>
                      <a:r>
                        <a:rPr lang="ru-RU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Майстер-клас</a:t>
                      </a:r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на </a:t>
                      </a:r>
                      <a:r>
                        <a:rPr lang="ru-RU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перервах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Жовтень </a:t>
                      </a:r>
                    </a:p>
                    <a:p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Центр</a:t>
                      </a:r>
                      <a:r>
                        <a:rPr lang="uk-UA" sz="1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«Промінь»,</a:t>
                      </a:r>
                    </a:p>
                    <a:p>
                      <a:r>
                        <a:rPr lang="uk-UA" sz="1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«Волонтери»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902476128"/>
                  </a:ext>
                </a:extLst>
              </a:tr>
              <a:tr h="470380"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День </a:t>
                      </a:r>
                      <a:r>
                        <a:rPr lang="ru-RU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учнівського</a:t>
                      </a:r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самоврядування</a:t>
                      </a:r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до Дня </a:t>
                      </a:r>
                      <a:r>
                        <a:rPr lang="ru-RU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Вчителя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14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uk-UA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Жовтень </a:t>
                      </a:r>
                    </a:p>
                    <a:p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Центр </a:t>
                      </a:r>
                      <a:r>
                        <a:rPr lang="uk-UA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«Дозвілля»,</a:t>
                      </a:r>
                    </a:p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члени УП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4226618763"/>
                  </a:ext>
                </a:extLst>
              </a:tr>
              <a:tr h="470380"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«Сюрприз у </a:t>
                      </a:r>
                      <a:r>
                        <a:rPr lang="uk-UA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фоє</a:t>
                      </a:r>
                      <a:r>
                        <a:rPr lang="uk-UA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 - ранкове привітання працівників освіти зі святом 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14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uk-UA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Жовтень </a:t>
                      </a:r>
                    </a:p>
                    <a:p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Центр</a:t>
                      </a:r>
                    </a:p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«Промінь</a:t>
                      </a:r>
                      <a:r>
                        <a:rPr lang="uk-UA" sz="1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196109726"/>
                  </a:ext>
                </a:extLst>
              </a:tr>
              <a:tr h="470380"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5.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0" i="0" u="none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Підготовка</a:t>
                      </a:r>
                      <a:r>
                        <a:rPr lang="ru-RU" sz="1400" b="0" i="0" u="none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до </a:t>
                      </a:r>
                      <a:r>
                        <a:rPr lang="ru-RU" sz="1400" b="0" i="0" u="none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виступів</a:t>
                      </a:r>
                      <a:r>
                        <a:rPr lang="ru-RU" sz="1400" b="0" i="0" u="none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0" i="0" u="none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команди</a:t>
                      </a:r>
                      <a:r>
                        <a:rPr lang="ru-RU" sz="1400" b="0" i="0" u="none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0" i="0" u="none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черлідерок</a:t>
                      </a:r>
                      <a:r>
                        <a:rPr lang="ru-RU" sz="1400" b="0" i="0" u="none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0" i="0" u="none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«Lady in green»</a:t>
                      </a:r>
                    </a:p>
                    <a:p>
                      <a:endParaRPr lang="ru-RU" sz="1400" b="0" i="0" u="none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Жовтень-листопад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Центр «Дозвілля», голова УП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130485751"/>
                  </a:ext>
                </a:extLst>
              </a:tr>
              <a:tr h="470380"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6.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0" u="none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Міжнародний</a:t>
                      </a:r>
                      <a:r>
                        <a:rPr lang="ru-RU" sz="1400" b="0" u="none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день </a:t>
                      </a:r>
                      <a:r>
                        <a:rPr lang="ru-RU" sz="1400" b="0" u="none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музики</a:t>
                      </a:r>
                      <a:endParaRPr lang="ru-RU" sz="1400" b="0" u="none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ru-RU" sz="1400" b="0" u="none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Хіт</a:t>
                      </a:r>
                      <a:r>
                        <a:rPr lang="ru-RU" sz="1400" b="0" u="none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-парад </a:t>
                      </a:r>
                      <a:r>
                        <a:rPr lang="ru-RU" sz="1400" b="0" u="none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українських</a:t>
                      </a:r>
                      <a:r>
                        <a:rPr lang="ru-RU" sz="1400" b="0" u="none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0" u="none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пісень</a:t>
                      </a:r>
                      <a:r>
                        <a:rPr lang="ru-RU" sz="1400" b="0" u="none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на </a:t>
                      </a:r>
                      <a:r>
                        <a:rPr lang="ru-RU" sz="1400" b="0" u="none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перерві</a:t>
                      </a:r>
                      <a:r>
                        <a:rPr lang="ru-RU" sz="1400" b="0" u="none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0" u="none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0" u="none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«З </a:t>
                      </a:r>
                      <a:r>
                        <a:rPr lang="ru-RU" sz="1400" b="0" u="none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Україною</a:t>
                      </a:r>
                      <a:r>
                        <a:rPr lang="ru-RU" sz="1400" b="0" u="none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в </a:t>
                      </a:r>
                      <a:r>
                        <a:rPr lang="ru-RU" sz="1400" b="0" u="none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серці</a:t>
                      </a:r>
                      <a:r>
                        <a:rPr lang="ru-RU" sz="1400" b="0" u="none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!»</a:t>
                      </a:r>
                      <a:br>
                        <a:rPr lang="ru-RU" sz="1400" b="0" u="none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1400" b="0" u="none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ru-RU" sz="1400" b="0" u="none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українські</a:t>
                      </a:r>
                      <a:r>
                        <a:rPr lang="ru-RU" sz="1400" b="0" u="none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0" u="none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руханки</a:t>
                      </a:r>
                      <a:r>
                        <a:rPr lang="ru-RU" sz="1400" b="0" u="none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на </a:t>
                      </a:r>
                      <a:r>
                        <a:rPr lang="ru-RU" sz="1400" b="0" u="none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перерві</a:t>
                      </a:r>
                      <a:r>
                        <a:rPr lang="ru-RU" sz="1400" b="0" u="none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ru-RU" sz="1400" b="0" u="none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Жовтень 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Центр «Дозвілля», голова УП</a:t>
                      </a:r>
                    </a:p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709901635"/>
                  </a:ext>
                </a:extLst>
              </a:tr>
              <a:tr h="470380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7.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 smtClean="0"/>
                        <a:t>Організація</a:t>
                      </a:r>
                      <a:r>
                        <a:rPr lang="uk-UA" baseline="0" dirty="0" smtClean="0"/>
                        <a:t> благодійного ярмарку у підтримку ЗСУ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 smtClean="0"/>
                        <a:t>Жовтень </a:t>
                      </a:r>
                    </a:p>
                    <a:p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 smtClean="0"/>
                        <a:t>Центр «</a:t>
                      </a:r>
                      <a:r>
                        <a:rPr lang="uk-UA" dirty="0" err="1" smtClean="0"/>
                        <a:t>Волон-тери</a:t>
                      </a:r>
                      <a:r>
                        <a:rPr lang="uk-UA" dirty="0" smtClean="0"/>
                        <a:t>»,члени</a:t>
                      </a:r>
                      <a:r>
                        <a:rPr lang="uk-UA" baseline="0" dirty="0" smtClean="0"/>
                        <a:t> УП</a:t>
                      </a:r>
                      <a:endParaRPr lang="uk-UA" dirty="0" smtClean="0"/>
                    </a:p>
                    <a:p>
                      <a:endParaRPr lang="uk-UA" dirty="0" smtClean="0"/>
                    </a:p>
                    <a:p>
                      <a:endParaRPr lang="uk-UA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4274185984"/>
                  </a:ext>
                </a:extLst>
              </a:tr>
              <a:tr h="470380">
                <a:tc>
                  <a:txBody>
                    <a:bodyPr/>
                    <a:lstStyle/>
                    <a:p>
                      <a:r>
                        <a:rPr lang="uk-UA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8.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400" b="0" u="none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r>
                        <a:rPr lang="uk-UA" sz="1400" b="0" u="none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жовтня Всесвітній день тварин.</a:t>
                      </a:r>
                      <a:br>
                        <a:rPr lang="uk-UA" sz="1400" b="0" u="none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uk-UA" sz="1400" b="0" u="none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Акція «Нагодуємо безпритульних маленьких друзів» збір корму для тварин</a:t>
                      </a:r>
                      <a:endParaRPr lang="en-US" sz="1400" b="0" u="none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Жовтень </a:t>
                      </a:r>
                    </a:p>
                    <a:p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Центр «</a:t>
                      </a:r>
                      <a:r>
                        <a:rPr lang="uk-UA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Волонтери»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846335209"/>
                  </a:ext>
                </a:extLst>
              </a:tr>
              <a:tr h="470380">
                <a:tc>
                  <a:txBody>
                    <a:bodyPr/>
                    <a:lstStyle/>
                    <a:p>
                      <a:r>
                        <a:rPr lang="uk-UA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9.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400" b="0" u="none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Оформлення </a:t>
                      </a:r>
                      <a:r>
                        <a:rPr lang="ru-RU" sz="1400" b="0" dirty="0" err="1">
                          <a:solidFill>
                            <a:schemeClr val="tx1"/>
                          </a:solidFill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фотовиставки</a:t>
                      </a:r>
                      <a:r>
                        <a:rPr lang="ru-RU" sz="1400" b="0" dirty="0">
                          <a:solidFill>
                            <a:schemeClr val="tx1"/>
                          </a:solidFill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 до </a:t>
                      </a:r>
                      <a:r>
                        <a:rPr lang="ru-RU" sz="1400" b="0" dirty="0" err="1">
                          <a:solidFill>
                            <a:schemeClr val="tx1"/>
                          </a:solidFill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Всесвітнього</a:t>
                      </a:r>
                      <a:r>
                        <a:rPr lang="ru-RU" sz="1400" b="0" dirty="0">
                          <a:solidFill>
                            <a:schemeClr val="tx1"/>
                          </a:solidFill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 Дня </a:t>
                      </a:r>
                      <a:r>
                        <a:rPr lang="ru-RU" sz="1400" b="0" dirty="0" err="1">
                          <a:solidFill>
                            <a:schemeClr val="tx1"/>
                          </a:solidFill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захисту</a:t>
                      </a:r>
                      <a:r>
                        <a:rPr lang="ru-RU" sz="1400" b="0" dirty="0">
                          <a:solidFill>
                            <a:schemeClr val="tx1"/>
                          </a:solidFill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 </a:t>
                      </a:r>
                      <a:r>
                        <a:rPr lang="ru-RU" sz="1400" b="0" dirty="0" err="1">
                          <a:solidFill>
                            <a:schemeClr val="tx1"/>
                          </a:solidFill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тварин</a:t>
                      </a:r>
                      <a:r>
                        <a:rPr lang="ru-RU" sz="1400" b="0" dirty="0">
                          <a:solidFill>
                            <a:schemeClr val="tx1"/>
                          </a:solidFill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 «</a:t>
                      </a:r>
                      <a:r>
                        <a:rPr lang="ru-RU" sz="1400" b="0" dirty="0" err="1">
                          <a:solidFill>
                            <a:schemeClr val="tx1"/>
                          </a:solidFill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Наші</a:t>
                      </a:r>
                      <a:r>
                        <a:rPr lang="ru-RU" sz="1400" b="0" dirty="0">
                          <a:solidFill>
                            <a:schemeClr val="tx1"/>
                          </a:solidFill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 </a:t>
                      </a:r>
                      <a:r>
                        <a:rPr lang="ru-RU" sz="1400" b="0" dirty="0" err="1">
                          <a:solidFill>
                            <a:schemeClr val="tx1"/>
                          </a:solidFill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улюбленці</a:t>
                      </a:r>
                      <a:r>
                        <a:rPr lang="ru-RU" sz="1400" b="0" dirty="0">
                          <a:solidFill>
                            <a:schemeClr val="tx1"/>
                          </a:solidFill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»</a:t>
                      </a:r>
                      <a:endParaRPr lang="en-US" sz="1400" b="0" dirty="0">
                        <a:solidFill>
                          <a:schemeClr val="tx1"/>
                        </a:solidFill>
                        <a:latin typeface="Times New Roman CYR" panose="02020603050405020304" pitchFamily="18" charset="0"/>
                        <a:cs typeface="Times New Roman CYR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Жовтень </a:t>
                      </a:r>
                    </a:p>
                    <a:p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Центр</a:t>
                      </a:r>
                      <a:r>
                        <a:rPr lang="uk-UA" sz="1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r>
                        <a:rPr lang="uk-UA" sz="1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«Промінь»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9498846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590702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t="1596" b="1694"/>
          <a:stretch/>
        </p:blipFill>
        <p:spPr>
          <a:xfrm>
            <a:off x="0" y="0"/>
            <a:ext cx="6858000" cy="9144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88179">
                        <a14:foregroundMark x1="68850" y1="89485" x2="68850" y2="89056"/>
                        <a14:foregroundMark x1="17572" y1="28541" x2="49521" y2="51717"/>
                        <a14:foregroundMark x1="36581" y1="16953" x2="64537" y2="59013"/>
                        <a14:foregroundMark x1="56390" y1="71030" x2="60703" y2="78541"/>
                        <a14:foregroundMark x1="74121" y1="83476" x2="76997" y2="89914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767333" y="1"/>
            <a:ext cx="5074539" cy="112019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762249" y="257736"/>
            <a:ext cx="48630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ЖОВТЕНЬ</a:t>
            </a:r>
            <a:endParaRPr lang="en-US" b="1" u="sng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5"/>
          <a:srcRect b="9603"/>
          <a:stretch/>
        </p:blipFill>
        <p:spPr>
          <a:xfrm>
            <a:off x="5193791" y="-135966"/>
            <a:ext cx="1859585" cy="1718308"/>
          </a:xfrm>
          <a:prstGeom prst="rect">
            <a:avLst/>
          </a:prstGeom>
        </p:spPr>
      </p:pic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72193408"/>
              </p:ext>
            </p:extLst>
          </p:nvPr>
        </p:nvGraphicFramePr>
        <p:xfrm>
          <a:off x="366141" y="1249769"/>
          <a:ext cx="6125717" cy="650734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512064">
                  <a:extLst>
                    <a:ext uri="{9D8B030D-6E8A-4147-A177-3AD203B41FA5}">
                      <a16:colId xmlns="" xmlns:a16="http://schemas.microsoft.com/office/drawing/2014/main" val="2353317587"/>
                    </a:ext>
                  </a:extLst>
                </a:gridCol>
                <a:gridCol w="2689050">
                  <a:extLst>
                    <a:ext uri="{9D8B030D-6E8A-4147-A177-3AD203B41FA5}">
                      <a16:colId xmlns="" xmlns:a16="http://schemas.microsoft.com/office/drawing/2014/main" val="481427331"/>
                    </a:ext>
                  </a:extLst>
                </a:gridCol>
                <a:gridCol w="1393174">
                  <a:extLst>
                    <a:ext uri="{9D8B030D-6E8A-4147-A177-3AD203B41FA5}">
                      <a16:colId xmlns="" xmlns:a16="http://schemas.microsoft.com/office/drawing/2014/main" val="2699883206"/>
                    </a:ext>
                  </a:extLst>
                </a:gridCol>
                <a:gridCol w="1531429">
                  <a:extLst>
                    <a:ext uri="{9D8B030D-6E8A-4147-A177-3AD203B41FA5}">
                      <a16:colId xmlns="" xmlns:a16="http://schemas.microsoft.com/office/drawing/2014/main" val="905457793"/>
                    </a:ext>
                  </a:extLst>
                </a:gridCol>
              </a:tblGrid>
              <a:tr h="83806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№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Зміст  роботи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6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Термін проведення</a:t>
                      </a:r>
                      <a:endParaRPr lang="en-US" sz="16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Відповідальні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3037095934"/>
                  </a:ext>
                </a:extLst>
              </a:tr>
              <a:tr h="470380"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10.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0" i="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Тренінг</a:t>
                      </a:r>
                      <a:r>
                        <a:rPr lang="ru-RU" sz="1400" b="0" i="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для </a:t>
                      </a:r>
                      <a:r>
                        <a:rPr lang="ru-RU" sz="1400" b="0" i="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лідерів</a:t>
                      </a:r>
                      <a:r>
                        <a:rPr lang="ru-RU" sz="1400" b="0" i="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0" i="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учнівського</a:t>
                      </a:r>
                      <a:r>
                        <a:rPr lang="ru-RU" sz="1400" b="0" i="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0" i="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самоврядування</a:t>
                      </a:r>
                      <a:r>
                        <a:rPr lang="ru-RU" sz="1400" b="0" i="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"</a:t>
                      </a:r>
                      <a:r>
                        <a:rPr lang="ru-RU" sz="1400" b="0" i="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Вчимося</a:t>
                      </a:r>
                      <a:r>
                        <a:rPr lang="ru-RU" sz="1400" b="0" i="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бути </a:t>
                      </a:r>
                      <a:r>
                        <a:rPr lang="ru-RU" sz="1400" b="0" i="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справжніми</a:t>
                      </a:r>
                      <a:r>
                        <a:rPr lang="ru-RU" sz="1400" b="0" i="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0" i="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українцями</a:t>
                      </a:r>
                      <a:r>
                        <a:rPr lang="ru-RU" sz="1400" b="0" i="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"</a:t>
                      </a:r>
                      <a:endParaRPr lang="ru-RU" sz="1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Жовтень 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Голова УП, </a:t>
                      </a:r>
                    </a:p>
                    <a:p>
                      <a:r>
                        <a:rPr lang="uk-UA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члени УП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446289319"/>
                  </a:ext>
                </a:extLst>
              </a:tr>
              <a:tr h="470380"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11.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Зйомка відео «Мова наша зброя»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 Дня </a:t>
                      </a:r>
                      <a:r>
                        <a:rPr lang="ru-RU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української</a:t>
                      </a:r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писемності</a:t>
                      </a:r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Жовтень </a:t>
                      </a:r>
                    </a:p>
                    <a:p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902476128"/>
                  </a:ext>
                </a:extLst>
              </a:tr>
              <a:tr h="470380"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12.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Запровадити</a:t>
                      </a:r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в </a:t>
                      </a:r>
                      <a:r>
                        <a:rPr lang="ru-RU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шкільну</a:t>
                      </a:r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політику</a:t>
                      </a:r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«</a:t>
                      </a:r>
                      <a:r>
                        <a:rPr lang="ru-RU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розумного</a:t>
                      </a:r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використання</a:t>
                      </a:r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 - (</a:t>
                      </a:r>
                      <a:r>
                        <a:rPr lang="ru-RU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зменшення</a:t>
                      </a:r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використання</a:t>
                      </a:r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пластику та </a:t>
                      </a:r>
                      <a:r>
                        <a:rPr lang="ru-RU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поліетилену</a:t>
                      </a:r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у </a:t>
                      </a:r>
                      <a:r>
                        <a:rPr lang="ru-RU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щоденному</a:t>
                      </a:r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житті</a:t>
                      </a:r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бережливого </a:t>
                      </a:r>
                      <a:r>
                        <a:rPr lang="ru-RU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ставлення</a:t>
                      </a:r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до </a:t>
                      </a:r>
                      <a:r>
                        <a:rPr lang="ru-RU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витрачання</a:t>
                      </a:r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води, </a:t>
                      </a:r>
                      <a:r>
                        <a:rPr lang="ru-RU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електроенергії</a:t>
                      </a:r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привчати</a:t>
                      </a:r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сортувати</a:t>
                      </a:r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сміття</a:t>
                      </a:r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тощо</a:t>
                      </a:r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14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uk-UA" sz="14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uk-UA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Протягом</a:t>
                      </a:r>
                      <a:r>
                        <a:rPr lang="uk-UA" sz="1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року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14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uk-UA" sz="14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uk-UA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Центр Феміда» 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4226618763"/>
                  </a:ext>
                </a:extLst>
              </a:tr>
              <a:tr h="470380"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13.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Акція</a:t>
                      </a:r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« </a:t>
                      </a:r>
                      <a:r>
                        <a:rPr lang="ru-RU" sz="14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Теплі</a:t>
                      </a:r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долоньки</a:t>
                      </a:r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  </a:t>
                      </a:r>
                      <a:r>
                        <a:rPr lang="ru-RU" sz="14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допомога</a:t>
                      </a:r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людям </a:t>
                      </a:r>
                      <a:r>
                        <a:rPr lang="ru-RU" sz="14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похилого</a:t>
                      </a:r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віку</a:t>
                      </a:r>
                      <a:endParaRPr lang="ru-RU" sz="14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Жовтень </a:t>
                      </a:r>
                    </a:p>
                    <a:p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Центр </a:t>
                      </a:r>
                      <a:r>
                        <a:rPr lang="uk-UA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«Волонтери»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196109726"/>
                  </a:ext>
                </a:extLst>
              </a:tr>
              <a:tr h="470380"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14.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4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Рейд </a:t>
                      </a:r>
                      <a:r>
                        <a:rPr lang="uk-UA" sz="14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«Збереження</a:t>
                      </a:r>
                      <a:r>
                        <a:rPr lang="uk-UA" sz="1400" kern="1200" baseline="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шкільних підручників»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Жовтень </a:t>
                      </a:r>
                    </a:p>
                    <a:p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uk-UA" sz="14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Центр</a:t>
                      </a:r>
                      <a:r>
                        <a:rPr lang="uk-UA" sz="1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«Феміда»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709901635"/>
                  </a:ext>
                </a:extLst>
              </a:tr>
              <a:tr h="470380"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15.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4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Затвердження плану заходів під час осінніх канікул, складеного радою самоврядування спільно з педколективом закладу  та колективами класів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</a:p>
                    <a:p>
                      <a:r>
                        <a:rPr lang="uk-UA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Члени</a:t>
                      </a:r>
                      <a:r>
                        <a:rPr lang="uk-UA" sz="1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УП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427418598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665001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t="1596" b="1694"/>
          <a:stretch/>
        </p:blipFill>
        <p:spPr>
          <a:xfrm>
            <a:off x="0" y="0"/>
            <a:ext cx="6858000" cy="9144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88179">
                        <a14:foregroundMark x1="68850" y1="89485" x2="68850" y2="89056"/>
                        <a14:foregroundMark x1="17572" y1="28541" x2="49521" y2="51717"/>
                        <a14:foregroundMark x1="36581" y1="16953" x2="64537" y2="59013"/>
                        <a14:foregroundMark x1="56390" y1="71030" x2="60703" y2="78541"/>
                        <a14:foregroundMark x1="74121" y1="83476" x2="76997" y2="89914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767333" y="45747"/>
            <a:ext cx="5074539" cy="112019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5"/>
          <a:srcRect b="9603"/>
          <a:stretch/>
        </p:blipFill>
        <p:spPr>
          <a:xfrm>
            <a:off x="5193791" y="-135966"/>
            <a:ext cx="1859585" cy="1718308"/>
          </a:xfrm>
          <a:prstGeom prst="rect">
            <a:avLst/>
          </a:prstGeom>
        </p:spPr>
      </p:pic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04806815"/>
              </p:ext>
            </p:extLst>
          </p:nvPr>
        </p:nvGraphicFramePr>
        <p:xfrm>
          <a:off x="366141" y="1249769"/>
          <a:ext cx="6125717" cy="7354735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512064">
                  <a:extLst>
                    <a:ext uri="{9D8B030D-6E8A-4147-A177-3AD203B41FA5}">
                      <a16:colId xmlns="" xmlns:a16="http://schemas.microsoft.com/office/drawing/2014/main" val="2353317587"/>
                    </a:ext>
                  </a:extLst>
                </a:gridCol>
                <a:gridCol w="2689050">
                  <a:extLst>
                    <a:ext uri="{9D8B030D-6E8A-4147-A177-3AD203B41FA5}">
                      <a16:colId xmlns="" xmlns:a16="http://schemas.microsoft.com/office/drawing/2014/main" val="481427331"/>
                    </a:ext>
                  </a:extLst>
                </a:gridCol>
                <a:gridCol w="1393174">
                  <a:extLst>
                    <a:ext uri="{9D8B030D-6E8A-4147-A177-3AD203B41FA5}">
                      <a16:colId xmlns="" xmlns:a16="http://schemas.microsoft.com/office/drawing/2014/main" val="2699883206"/>
                    </a:ext>
                  </a:extLst>
                </a:gridCol>
                <a:gridCol w="1531429">
                  <a:extLst>
                    <a:ext uri="{9D8B030D-6E8A-4147-A177-3AD203B41FA5}">
                      <a16:colId xmlns="" xmlns:a16="http://schemas.microsoft.com/office/drawing/2014/main" val="905457793"/>
                    </a:ext>
                  </a:extLst>
                </a:gridCol>
              </a:tblGrid>
              <a:tr h="83806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№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Зміст  роботи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6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Термін проведення</a:t>
                      </a:r>
                      <a:endParaRPr lang="en-US" sz="16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Відповідальні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3037095934"/>
                  </a:ext>
                </a:extLst>
              </a:tr>
              <a:tr h="470380"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16.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 </a:t>
                      </a:r>
                      <a:r>
                        <a:rPr lang="ru-RU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жовтня</a:t>
                      </a:r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ru-RU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Майстер</a:t>
                      </a:r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ru-RU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клас</a:t>
                      </a:r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до </a:t>
                      </a:r>
                      <a:r>
                        <a:rPr lang="ru-RU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Всесвітнього</a:t>
                      </a:r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дня </a:t>
                      </a:r>
                      <a:r>
                        <a:rPr lang="ru-RU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миття</a:t>
                      </a:r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рук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Жовтень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Центр</a:t>
                      </a:r>
                      <a:r>
                        <a:rPr lang="uk-UA" sz="1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«Феміда»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446289319"/>
                  </a:ext>
                </a:extLst>
              </a:tr>
              <a:tr h="847395"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17.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Пожежна</a:t>
                      </a:r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безпека</a:t>
                      </a:r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/>
                      </a:r>
                      <a:b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Інформаційний</a:t>
                      </a:r>
                      <a:r>
                        <a:rPr lang="ru-RU" sz="14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дайджест «</a:t>
                      </a:r>
                      <a:r>
                        <a:rPr lang="ru-RU" sz="14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Пожежа</a:t>
                      </a:r>
                      <a:r>
                        <a:rPr lang="ru-RU" sz="14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ru-RU" sz="14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лютий</a:t>
                      </a:r>
                      <a:r>
                        <a:rPr lang="ru-RU" sz="14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ворог»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Жовтень</a:t>
                      </a:r>
                    </a:p>
                    <a:p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14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uk-UA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Члени УП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902476128"/>
                  </a:ext>
                </a:extLst>
              </a:tr>
              <a:tr h="470380"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18.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Всесвітній</a:t>
                      </a:r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день </a:t>
                      </a:r>
                      <a:r>
                        <a:rPr lang="ru-RU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довкілля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Акція "</a:t>
                      </a:r>
                      <a:r>
                        <a:rPr lang="ru-RU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Майбутнє</a:t>
                      </a:r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довкілля</a:t>
                      </a:r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в наших руках«</a:t>
                      </a:r>
                      <a:r>
                        <a:rPr lang="uk-UA" sz="14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(прибирання шкільної території)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Жовтень</a:t>
                      </a:r>
                    </a:p>
                    <a:p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УП</a:t>
                      </a:r>
                      <a:r>
                        <a:rPr lang="uk-UA" sz="1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та інші учні школи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4226618763"/>
                  </a:ext>
                </a:extLst>
              </a:tr>
              <a:tr h="470380"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19.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0" u="none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Акція «</a:t>
                      </a:r>
                      <a:r>
                        <a:rPr lang="ru-RU" sz="1400" b="0" i="0" u="none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Жовте</a:t>
                      </a:r>
                      <a:r>
                        <a:rPr lang="ru-RU" sz="1400" b="0" i="0" u="none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0" i="0" u="none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листя</a:t>
                      </a:r>
                      <a:r>
                        <a:rPr lang="ru-RU" sz="1400" b="0" i="0" u="none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», </a:t>
                      </a:r>
                      <a:r>
                        <a:rPr lang="ru-RU" sz="1400" b="0" i="0" u="none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виготовлення</a:t>
                      </a:r>
                      <a:r>
                        <a:rPr lang="ru-RU" sz="1400" b="0" i="0" u="none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та </a:t>
                      </a:r>
                      <a:r>
                        <a:rPr lang="ru-RU" sz="1400" b="0" i="0" u="none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розповсюдження</a:t>
                      </a:r>
                      <a:r>
                        <a:rPr lang="ru-RU" sz="1400" b="0" i="0" u="none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0" i="0" u="none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серед</a:t>
                      </a:r>
                      <a:r>
                        <a:rPr lang="ru-RU" sz="1400" b="0" i="0" u="none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0" i="0" u="none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населення</a:t>
                      </a:r>
                      <a:r>
                        <a:rPr lang="ru-RU" sz="1400" b="0" i="0" u="none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0" i="0" u="none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листівок</a:t>
                      </a:r>
                      <a:r>
                        <a:rPr lang="ru-RU" sz="1400" b="0" i="0" u="none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про шкоду </a:t>
                      </a:r>
                      <a:r>
                        <a:rPr lang="ru-RU" sz="1400" b="0" i="0" u="none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спалювання</a:t>
                      </a:r>
                      <a:r>
                        <a:rPr lang="ru-RU" sz="1400" b="0" i="0" u="none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опалого </a:t>
                      </a:r>
                      <a:r>
                        <a:rPr lang="ru-RU" sz="1400" b="0" i="0" u="none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листя</a:t>
                      </a:r>
                      <a:r>
                        <a:rPr lang="ru-RU" sz="1400" b="0" i="0" u="none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та про </a:t>
                      </a:r>
                      <a:r>
                        <a:rPr lang="ru-RU" sz="1400" b="0" i="0" u="none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користь</a:t>
                      </a:r>
                      <a:r>
                        <a:rPr lang="ru-RU" sz="1400" b="0" i="0" u="none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0" i="0" u="none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компостування</a:t>
                      </a:r>
                      <a:endParaRPr lang="en-US" sz="1400" b="0" i="0" u="none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Жовтень - листопад</a:t>
                      </a:r>
                    </a:p>
                    <a:p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Члени УП,екологічна агітбригада</a:t>
                      </a:r>
                    </a:p>
                    <a:p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196109726"/>
                  </a:ext>
                </a:extLst>
              </a:tr>
              <a:tr h="470380">
                <a:tc>
                  <a:txBody>
                    <a:bodyPr/>
                    <a:lstStyle/>
                    <a:p>
                      <a:endParaRPr lang="ru-RU" sz="14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uk-UA" sz="1400" b="0" i="0" u="none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400" b="0" i="0" u="non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Акція</a:t>
                      </a:r>
                      <a:r>
                        <a:rPr lang="uk-UA" sz="1400" b="0" i="0" u="none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«Збираємо корки»</a:t>
                      </a:r>
                      <a:endParaRPr lang="en-US" sz="1400" b="0" i="0" u="none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14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uk-UA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Протягом</a:t>
                      </a:r>
                      <a:r>
                        <a:rPr lang="uk-UA" sz="1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року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Члени УП</a:t>
                      </a:r>
                      <a:r>
                        <a:rPr lang="uk-UA" sz="1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та всі учасники </a:t>
                      </a:r>
                      <a:r>
                        <a:rPr lang="uk-UA" sz="14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освіт-нього</a:t>
                      </a:r>
                      <a:r>
                        <a:rPr lang="uk-UA" sz="1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процесу</a:t>
                      </a:r>
                      <a:endParaRPr lang="uk-UA" sz="14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709901635"/>
                  </a:ext>
                </a:extLst>
              </a:tr>
              <a:tr h="470380"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21.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Підготовка</a:t>
                      </a:r>
                      <a:r>
                        <a:rPr lang="uk-UA" sz="1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та участь </a:t>
                      </a:r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 </a:t>
                      </a:r>
                      <a:r>
                        <a:rPr lang="ru-RU" sz="14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Всеукраїнському</a:t>
                      </a:r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пізнавальному</a:t>
                      </a:r>
                      <a:r>
                        <a:rPr lang="ru-RU" sz="1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ru-RU" sz="14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конкурсі</a:t>
                      </a:r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«Природа- наш </a:t>
                      </a:r>
                      <a:r>
                        <a:rPr lang="ru-RU" sz="14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дім</a:t>
                      </a:r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»</a:t>
                      </a:r>
                    </a:p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uk-UA" sz="1400" baseline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Жовтень - листопад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uk-UA" sz="14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Члени УП 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4274185984"/>
                  </a:ext>
                </a:extLst>
              </a:tr>
              <a:tr h="470380">
                <a:tc>
                  <a:txBody>
                    <a:bodyPr/>
                    <a:lstStyle/>
                    <a:p>
                      <a:r>
                        <a:rPr lang="uk-UA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22.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Висвітлення </a:t>
                      </a:r>
                      <a:r>
                        <a:rPr lang="ru-RU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інформації</a:t>
                      </a:r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щодо</a:t>
                      </a:r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діяльності</a:t>
                      </a:r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учнівського</a:t>
                      </a:r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самоврядування</a:t>
                      </a:r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на </a:t>
                      </a:r>
                      <a:r>
                        <a:rPr lang="ru-RU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сторінці</a:t>
                      </a:r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сайту школи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Жовтень 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Центр</a:t>
                      </a:r>
                      <a:r>
                        <a:rPr lang="uk-UA" sz="1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«Промінь»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423022521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170502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t="1596" b="1694"/>
          <a:stretch/>
        </p:blipFill>
        <p:spPr>
          <a:xfrm>
            <a:off x="0" y="0"/>
            <a:ext cx="6858000" cy="9144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>
                        <a14:foregroundMark x1="38864" y1="78222" x2="62500" y2="77778"/>
                        <a14:foregroundMark x1="40227" y1="82889" x2="41136" y2="84889"/>
                        <a14:foregroundMark x1="39773" y1="81556" x2="45909" y2="86222"/>
                        <a14:foregroundMark x1="40682" y1="88444" x2="62500" y2="87111"/>
                      </a14:backgroundRemoval>
                    </a14:imgEffect>
                  </a14:imgLayer>
                </a14:imgProps>
              </a:ext>
            </a:extLst>
          </a:blip>
          <a:srcRect b="17007"/>
          <a:stretch/>
        </p:blipFill>
        <p:spPr>
          <a:xfrm>
            <a:off x="-275844" y="-252967"/>
            <a:ext cx="2086356" cy="177087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88179">
                        <a14:foregroundMark x1="68850" y1="89485" x2="68850" y2="89056"/>
                        <a14:foregroundMark x1="17572" y1="28541" x2="49521" y2="51717"/>
                        <a14:foregroundMark x1="36581" y1="16953" x2="64537" y2="59013"/>
                        <a14:foregroundMark x1="56390" y1="71030" x2="60703" y2="78541"/>
                        <a14:foregroundMark x1="74121" y1="83476" x2="76997" y2="89914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767333" y="1"/>
            <a:ext cx="5074539" cy="112019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762249" y="257736"/>
            <a:ext cx="48630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ЛИСТОПАД</a:t>
            </a:r>
            <a:endParaRPr lang="en-US" b="1" u="sng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86244066"/>
              </p:ext>
            </p:extLst>
          </p:nvPr>
        </p:nvGraphicFramePr>
        <p:xfrm>
          <a:off x="366141" y="1063174"/>
          <a:ext cx="6125717" cy="699502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512064">
                  <a:extLst>
                    <a:ext uri="{9D8B030D-6E8A-4147-A177-3AD203B41FA5}">
                      <a16:colId xmlns="" xmlns:a16="http://schemas.microsoft.com/office/drawing/2014/main" val="2353317587"/>
                    </a:ext>
                  </a:extLst>
                </a:gridCol>
                <a:gridCol w="2689050">
                  <a:extLst>
                    <a:ext uri="{9D8B030D-6E8A-4147-A177-3AD203B41FA5}">
                      <a16:colId xmlns="" xmlns:a16="http://schemas.microsoft.com/office/drawing/2014/main" val="481427331"/>
                    </a:ext>
                  </a:extLst>
                </a:gridCol>
                <a:gridCol w="1393174">
                  <a:extLst>
                    <a:ext uri="{9D8B030D-6E8A-4147-A177-3AD203B41FA5}">
                      <a16:colId xmlns="" xmlns:a16="http://schemas.microsoft.com/office/drawing/2014/main" val="2699883206"/>
                    </a:ext>
                  </a:extLst>
                </a:gridCol>
                <a:gridCol w="1531429">
                  <a:extLst>
                    <a:ext uri="{9D8B030D-6E8A-4147-A177-3AD203B41FA5}">
                      <a16:colId xmlns="" xmlns:a16="http://schemas.microsoft.com/office/drawing/2014/main" val="905457793"/>
                    </a:ext>
                  </a:extLst>
                </a:gridCol>
              </a:tblGrid>
              <a:tr h="83806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№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Зміст  роботи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6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Термін проведення</a:t>
                      </a:r>
                      <a:endParaRPr lang="en-US" sz="16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Відповідальні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3037095934"/>
                  </a:ext>
                </a:extLst>
              </a:tr>
              <a:tr h="470380"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Перевірка</a:t>
                      </a:r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стану </a:t>
                      </a:r>
                      <a:r>
                        <a:rPr lang="ru-RU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збереження</a:t>
                      </a:r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шкільних</a:t>
                      </a:r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підручників</a:t>
                      </a:r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Листопад 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Центр « Феміда»</a:t>
                      </a:r>
                    </a:p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uk-UA" sz="14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446289319"/>
                  </a:ext>
                </a:extLst>
              </a:tr>
              <a:tr h="470380"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Участь</a:t>
                      </a:r>
                      <a:r>
                        <a:rPr lang="uk-UA" sz="1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у тижні права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Листопад - грудень</a:t>
                      </a:r>
                    </a:p>
                    <a:p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Члени УП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902476128"/>
                  </a:ext>
                </a:extLst>
              </a:tr>
              <a:tr h="470380"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Круглий стіл «</a:t>
                      </a:r>
                      <a:r>
                        <a:rPr lang="ru-RU" sz="1400" b="0" i="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Учнівське</a:t>
                      </a:r>
                      <a:r>
                        <a:rPr lang="ru-RU" sz="1400" b="0" i="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0" i="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самоврядування:стратегія</a:t>
                      </a:r>
                      <a:r>
                        <a:rPr lang="ru-RU" sz="1400" b="0" i="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0" i="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розвитку</a:t>
                      </a:r>
                      <a:r>
                        <a:rPr lang="ru-RU" sz="1400" b="0" i="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в </a:t>
                      </a:r>
                      <a:r>
                        <a:rPr lang="ru-RU" sz="1400" b="0" i="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нових</a:t>
                      </a:r>
                      <a:r>
                        <a:rPr lang="ru-RU" sz="1400" b="0" i="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0" i="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умовах</a:t>
                      </a:r>
                      <a:r>
                        <a:rPr lang="ru-RU" sz="1400" b="0" i="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0" i="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стандартів</a:t>
                      </a:r>
                      <a:r>
                        <a:rPr lang="ru-RU" sz="1400" b="0" i="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0" i="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освіти</a:t>
                      </a:r>
                      <a:r>
                        <a:rPr lang="ru-RU" sz="1400" b="0" i="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»</a:t>
                      </a:r>
                      <a:endParaRPr lang="en-US" sz="1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Листопад </a:t>
                      </a:r>
                    </a:p>
                    <a:p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uk-UA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Центр « Феміда»</a:t>
                      </a:r>
                    </a:p>
                    <a:p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4226618763"/>
                  </a:ext>
                </a:extLst>
              </a:tr>
              <a:tr h="470380"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Бесіда «Стоп!</a:t>
                      </a:r>
                      <a:r>
                        <a:rPr lang="uk-UA" sz="1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4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Булінг</a:t>
                      </a:r>
                      <a:r>
                        <a:rPr lang="uk-UA" sz="1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!»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Листопад </a:t>
                      </a:r>
                    </a:p>
                    <a:p>
                      <a:endParaRPr lang="uk-UA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Центр « Феміда»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196109726"/>
                  </a:ext>
                </a:extLst>
              </a:tr>
              <a:tr h="470380"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5.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 </a:t>
                      </a:r>
                      <a:r>
                        <a:rPr lang="ru-RU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Міжнародного</a:t>
                      </a:r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дня </a:t>
                      </a:r>
                      <a:r>
                        <a:rPr lang="ru-RU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толерантності</a:t>
                      </a:r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Акція «Сто </a:t>
                      </a:r>
                      <a:r>
                        <a:rPr lang="ru-RU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порад</a:t>
                      </a:r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як бути </a:t>
                      </a:r>
                      <a:r>
                        <a:rPr lang="ru-RU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толерантним</a:t>
                      </a:r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Листопад </a:t>
                      </a:r>
                    </a:p>
                    <a:p>
                      <a:endParaRPr lang="uk-UA" sz="14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Центр</a:t>
                      </a:r>
                      <a:r>
                        <a:rPr lang="uk-UA" sz="1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«Дозвілля»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130485751"/>
                  </a:ext>
                </a:extLst>
              </a:tr>
              <a:tr h="470380"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6.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Проведення</a:t>
                      </a:r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акції</a:t>
                      </a:r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«Цигарку на </a:t>
                      </a:r>
                      <a:r>
                        <a:rPr lang="ru-RU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цукерку</a:t>
                      </a:r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 до </a:t>
                      </a:r>
                      <a:r>
                        <a:rPr lang="ru-RU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Міжнародного</a:t>
                      </a:r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дня </a:t>
                      </a:r>
                      <a:r>
                        <a:rPr lang="ru-RU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відмови</a:t>
                      </a:r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від</a:t>
                      </a:r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куріння</a:t>
                      </a:r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Листопад </a:t>
                      </a:r>
                    </a:p>
                    <a:p>
                      <a:endParaRPr lang="uk-UA" sz="14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Центр </a:t>
                      </a:r>
                      <a:r>
                        <a:rPr lang="uk-UA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</a:t>
                      </a:r>
                      <a:r>
                        <a:rPr lang="uk-UA" sz="1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Феміда»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709901635"/>
                  </a:ext>
                </a:extLst>
              </a:tr>
              <a:tr h="470380"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7.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Акція </a:t>
                      </a:r>
                    </a:p>
                    <a:p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</a:t>
                      </a:r>
                      <a:r>
                        <a:rPr lang="ru-RU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Діти</a:t>
                      </a:r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лідери</a:t>
                      </a:r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– </a:t>
                      </a:r>
                      <a:r>
                        <a:rPr lang="ru-RU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дітям</a:t>
                      </a:r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!»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Листопад </a:t>
                      </a:r>
                    </a:p>
                    <a:p>
                      <a:endParaRPr lang="uk-UA" sz="14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Центр «</a:t>
                      </a:r>
                      <a:r>
                        <a:rPr lang="uk-UA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Волонтери»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4274185984"/>
                  </a:ext>
                </a:extLst>
              </a:tr>
              <a:tr h="470380">
                <a:tc>
                  <a:txBody>
                    <a:bodyPr/>
                    <a:lstStyle/>
                    <a:p>
                      <a:r>
                        <a:rPr lang="uk-UA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8.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Рейд «Прогулу - НІ»</a:t>
                      </a:r>
                      <a:br>
                        <a:rPr lang="uk-UA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uk-UA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Співбесіда з учнями, які прогулюють </a:t>
                      </a:r>
                      <a:r>
                        <a:rPr lang="uk-UA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уроки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Листопад </a:t>
                      </a:r>
                    </a:p>
                    <a:p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Центр « Феміда»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931829547"/>
                  </a:ext>
                </a:extLst>
              </a:tr>
              <a:tr h="470380">
                <a:tc>
                  <a:txBody>
                    <a:bodyPr/>
                    <a:lstStyle/>
                    <a:p>
                      <a:r>
                        <a:rPr lang="uk-UA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9.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400" dirty="0" smtClean="0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Репетиції</a:t>
                      </a:r>
                      <a:r>
                        <a:rPr lang="uk-UA" sz="1400" baseline="0" dirty="0" smtClean="0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 команд </a:t>
                      </a:r>
                      <a:r>
                        <a:rPr lang="uk-UA" sz="1400" baseline="0" dirty="0" err="1" smtClean="0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черлідерок</a:t>
                      </a:r>
                      <a:endParaRPr lang="en-US" sz="1400" dirty="0">
                        <a:latin typeface="Times New Roman CYR" panose="02020603050405020304" pitchFamily="18" charset="0"/>
                        <a:cs typeface="Times New Roman CYR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Жовтень-листопад </a:t>
                      </a:r>
                      <a:endParaRPr lang="uk-UA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Центр</a:t>
                      </a:r>
                      <a:r>
                        <a:rPr lang="uk-UA" sz="1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«Дозвілля»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85369617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298409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t="1596" b="1694"/>
          <a:stretch/>
        </p:blipFill>
        <p:spPr>
          <a:xfrm>
            <a:off x="0" y="0"/>
            <a:ext cx="6858000" cy="9144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>
                        <a14:foregroundMark x1="38864" y1="78222" x2="62500" y2="77778"/>
                        <a14:foregroundMark x1="40227" y1="82889" x2="41136" y2="84889"/>
                        <a14:foregroundMark x1="39773" y1="81556" x2="45909" y2="86222"/>
                        <a14:foregroundMark x1="40682" y1="88444" x2="62500" y2="87111"/>
                      </a14:backgroundRemoval>
                    </a14:imgEffect>
                  </a14:imgLayer>
                </a14:imgProps>
              </a:ext>
            </a:extLst>
          </a:blip>
          <a:srcRect b="17007"/>
          <a:stretch/>
        </p:blipFill>
        <p:spPr>
          <a:xfrm>
            <a:off x="-275844" y="-252967"/>
            <a:ext cx="2086356" cy="177087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88179">
                        <a14:foregroundMark x1="68850" y1="89485" x2="68850" y2="89056"/>
                        <a14:foregroundMark x1="17572" y1="28541" x2="49521" y2="51717"/>
                        <a14:foregroundMark x1="36581" y1="16953" x2="64537" y2="59013"/>
                        <a14:foregroundMark x1="56390" y1="71030" x2="60703" y2="78541"/>
                        <a14:foregroundMark x1="74121" y1="83476" x2="76997" y2="89914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767333" y="1"/>
            <a:ext cx="5074539" cy="112019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762249" y="257736"/>
            <a:ext cx="48630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ЛИСТОПАД</a:t>
            </a:r>
            <a:endParaRPr lang="en-US" b="1" u="sng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70599149"/>
              </p:ext>
            </p:extLst>
          </p:nvPr>
        </p:nvGraphicFramePr>
        <p:xfrm>
          <a:off x="366141" y="1249769"/>
          <a:ext cx="6125717" cy="7021922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512064">
                  <a:extLst>
                    <a:ext uri="{9D8B030D-6E8A-4147-A177-3AD203B41FA5}">
                      <a16:colId xmlns="" xmlns:a16="http://schemas.microsoft.com/office/drawing/2014/main" val="2353317587"/>
                    </a:ext>
                  </a:extLst>
                </a:gridCol>
                <a:gridCol w="2764881">
                  <a:extLst>
                    <a:ext uri="{9D8B030D-6E8A-4147-A177-3AD203B41FA5}">
                      <a16:colId xmlns="" xmlns:a16="http://schemas.microsoft.com/office/drawing/2014/main" val="481427331"/>
                    </a:ext>
                  </a:extLst>
                </a:gridCol>
                <a:gridCol w="1317343">
                  <a:extLst>
                    <a:ext uri="{9D8B030D-6E8A-4147-A177-3AD203B41FA5}">
                      <a16:colId xmlns="" xmlns:a16="http://schemas.microsoft.com/office/drawing/2014/main" val="2699883206"/>
                    </a:ext>
                  </a:extLst>
                </a:gridCol>
                <a:gridCol w="1531429">
                  <a:extLst>
                    <a:ext uri="{9D8B030D-6E8A-4147-A177-3AD203B41FA5}">
                      <a16:colId xmlns="" xmlns:a16="http://schemas.microsoft.com/office/drawing/2014/main" val="905457793"/>
                    </a:ext>
                  </a:extLst>
                </a:gridCol>
              </a:tblGrid>
              <a:tr h="65160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№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Зміст  роботи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6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Термін проведення</a:t>
                      </a:r>
                      <a:endParaRPr lang="en-US" sz="16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Відповідальні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3037095934"/>
                  </a:ext>
                </a:extLst>
              </a:tr>
              <a:tr h="470380"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10.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Робота з </a:t>
                      </a:r>
                      <a:r>
                        <a:rPr lang="ru-RU" sz="140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учнями</a:t>
                      </a: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sz="140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які</a:t>
                      </a: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нерегулярно </a:t>
                      </a:r>
                      <a:r>
                        <a:rPr lang="ru-RU" sz="140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виконують</a:t>
                      </a: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домашні</a:t>
                      </a: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завдання</a:t>
                      </a: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14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uk-UA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Листопад</a:t>
                      </a:r>
                    </a:p>
                    <a:p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Центр </a:t>
                      </a:r>
                    </a:p>
                    <a:p>
                      <a:r>
                        <a:rPr lang="uk-UA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«Феміда»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446289319"/>
                  </a:ext>
                </a:extLst>
              </a:tr>
              <a:tr h="470380"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11.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4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Зйомка </a:t>
                      </a:r>
                      <a:r>
                        <a:rPr lang="uk-UA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відео</a:t>
                      </a:r>
                      <a:r>
                        <a:rPr lang="uk-UA" sz="14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 </a:t>
                      </a:r>
                      <a:r>
                        <a:rPr lang="uk-UA" sz="14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Дня Гідності та Свободи</a:t>
                      </a:r>
                      <a:endParaRPr lang="en-US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Листопад</a:t>
                      </a:r>
                    </a:p>
                    <a:p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Центр</a:t>
                      </a:r>
                      <a:r>
                        <a:rPr lang="uk-UA" sz="1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«Промінь»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902476128"/>
                  </a:ext>
                </a:extLst>
              </a:tr>
              <a:tr h="470380"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12.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u="none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Тренінг</a:t>
                      </a:r>
                      <a:r>
                        <a:rPr lang="ru-RU" sz="1400" b="0" u="none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«</a:t>
                      </a:r>
                      <a:r>
                        <a:rPr lang="ru-RU" sz="1400" b="0" u="none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Безпечні</a:t>
                      </a:r>
                      <a:r>
                        <a:rPr lang="ru-RU" sz="1400" b="0" u="none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0" u="none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соціальні</a:t>
                      </a:r>
                      <a:r>
                        <a:rPr lang="ru-RU" sz="1400" b="0" u="none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0" u="none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мережі</a:t>
                      </a:r>
                      <a:r>
                        <a:rPr lang="ru-RU" sz="1400" b="0" u="none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 до </a:t>
                      </a:r>
                      <a:r>
                        <a:rPr lang="ru-RU" sz="1400" b="0" u="none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Всесвітнього</a:t>
                      </a:r>
                      <a:r>
                        <a:rPr lang="ru-RU" sz="1400" b="0" u="none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дня </a:t>
                      </a:r>
                      <a:r>
                        <a:rPr lang="ru-RU" sz="1400" b="0" u="none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інформації</a:t>
                      </a:r>
                      <a:endParaRPr lang="en-US" sz="1400" b="0" u="none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Листопад</a:t>
                      </a:r>
                    </a:p>
                    <a:p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Рада старшокласників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4226618763"/>
                  </a:ext>
                </a:extLst>
              </a:tr>
              <a:tr h="470380"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13.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Дeнь</a:t>
                      </a:r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пам'яті</a:t>
                      </a:r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жертв </a:t>
                      </a:r>
                      <a:r>
                        <a:rPr lang="ru-RU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голодоморів</a:t>
                      </a:r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/>
                      </a:r>
                      <a:b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uk-UA" sz="14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Акція</a:t>
                      </a:r>
                      <a:r>
                        <a:rPr lang="uk-UA" sz="1400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та зйомка відео «Запалимо </a:t>
                      </a:r>
                      <a:r>
                        <a:rPr lang="uk-UA" sz="14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свічку»</a:t>
                      </a:r>
                      <a:endParaRPr lang="en-US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Листопад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УП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196109726"/>
                  </a:ext>
                </a:extLst>
              </a:tr>
              <a:tr h="470380"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14.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Акція «</a:t>
                      </a:r>
                      <a:r>
                        <a:rPr lang="ru-RU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Біла</a:t>
                      </a:r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стрічка</a:t>
                      </a:r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 до </a:t>
                      </a:r>
                      <a:r>
                        <a:rPr lang="ru-RU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Міжнародного</a:t>
                      </a:r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дня </a:t>
                      </a:r>
                      <a:r>
                        <a:rPr lang="ru-RU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боротьби</a:t>
                      </a:r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за </a:t>
                      </a:r>
                      <a:r>
                        <a:rPr lang="ru-RU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ліквідацію</a:t>
                      </a:r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насильства</a:t>
                      </a:r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щодо</a:t>
                      </a:r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жінок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Листопад</a:t>
                      </a:r>
                      <a:endParaRPr lang="uk-UA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Центр «</a:t>
                      </a:r>
                      <a:r>
                        <a:rPr lang="uk-UA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Волонтери»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130485751"/>
                  </a:ext>
                </a:extLst>
              </a:tr>
              <a:tr h="470380"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15.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Створення</a:t>
                      </a:r>
                      <a:r>
                        <a:rPr lang="uk-UA" sz="14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буклетів «Насиллю не місце в країні»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Листопад</a:t>
                      </a:r>
                    </a:p>
                    <a:p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Центр «Промінь»</a:t>
                      </a:r>
                    </a:p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709901635"/>
                  </a:ext>
                </a:extLst>
              </a:tr>
              <a:tr h="470380"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16.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Благодійна акція «Крокуємо до перемоги</a:t>
                      </a:r>
                      <a:r>
                        <a:rPr lang="uk-UA" sz="14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разом» допомога військовим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Листопад</a:t>
                      </a:r>
                    </a:p>
                    <a:p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Центр «</a:t>
                      </a:r>
                      <a:r>
                        <a:rPr lang="uk-UA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Волонтери»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4274185984"/>
                  </a:ext>
                </a:extLst>
              </a:tr>
              <a:tr h="470380">
                <a:tc>
                  <a:txBody>
                    <a:bodyPr/>
                    <a:lstStyle/>
                    <a:p>
                      <a:r>
                        <a:rPr lang="uk-UA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17.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Акція «Лист герою», «Оберег</a:t>
                      </a:r>
                      <a:r>
                        <a:rPr lang="uk-UA" sz="14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на життя»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Листопад</a:t>
                      </a:r>
                      <a:endParaRPr lang="uk-UA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Центр «</a:t>
                      </a:r>
                      <a:r>
                        <a:rPr lang="uk-UA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Волонтери»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931829547"/>
                  </a:ext>
                </a:extLst>
              </a:tr>
              <a:tr h="470380">
                <a:tc>
                  <a:txBody>
                    <a:bodyPr/>
                    <a:lstStyle/>
                    <a:p>
                      <a:r>
                        <a:rPr lang="uk-UA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18.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Висвітлення </a:t>
                      </a:r>
                      <a:r>
                        <a:rPr lang="ru-RU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інформації</a:t>
                      </a:r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щодо</a:t>
                      </a:r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діяльності</a:t>
                      </a:r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учнівського</a:t>
                      </a:r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самоврядування</a:t>
                      </a:r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на </a:t>
                      </a:r>
                      <a:r>
                        <a:rPr lang="ru-RU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сторінці</a:t>
                      </a:r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сайту школи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Листопад</a:t>
                      </a:r>
                      <a:endParaRPr lang="uk-UA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uk-UA" sz="14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Центр «Промінь»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85369617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9347280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2138</TotalTime>
  <Words>2183</Words>
  <Application>Microsoft Office PowerPoint</Application>
  <PresentationFormat>Экран (4:3)</PresentationFormat>
  <Paragraphs>624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ICE</cp:lastModifiedBy>
  <cp:revision>67</cp:revision>
  <dcterms:created xsi:type="dcterms:W3CDTF">2023-06-12T16:15:29Z</dcterms:created>
  <dcterms:modified xsi:type="dcterms:W3CDTF">2025-02-04T08:44:33Z</dcterms:modified>
</cp:coreProperties>
</file>